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81" r:id="rId4"/>
    <p:sldId id="280" r:id="rId5"/>
    <p:sldId id="282" r:id="rId6"/>
    <p:sldId id="273" r:id="rId7"/>
    <p:sldId id="290" r:id="rId8"/>
    <p:sldId id="292" r:id="rId9"/>
    <p:sldId id="293" r:id="rId10"/>
    <p:sldId id="285" r:id="rId11"/>
    <p:sldId id="286" r:id="rId12"/>
    <p:sldId id="287" r:id="rId13"/>
    <p:sldId id="275" r:id="rId14"/>
    <p:sldId id="277" r:id="rId15"/>
    <p:sldId id="294" r:id="rId16"/>
    <p:sldId id="268" r:id="rId17"/>
    <p:sldId id="283" r:id="rId18"/>
    <p:sldId id="284" r:id="rId19"/>
    <p:sldId id="278" r:id="rId20"/>
    <p:sldId id="279" r:id="rId21"/>
    <p:sldId id="276" r:id="rId22"/>
    <p:sldId id="289" r:id="rId23"/>
    <p:sldId id="288" r:id="rId24"/>
    <p:sldId id="267" r:id="rId25"/>
    <p:sldId id="259" r:id="rId26"/>
  </p:sldIdLst>
  <p:sldSz cx="9144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498" autoAdjust="0"/>
  </p:normalViewPr>
  <p:slideViewPr>
    <p:cSldViewPr snapToGrid="0" snapToObjects="1">
      <p:cViewPr varScale="1">
        <p:scale>
          <a:sx n="92" d="100"/>
          <a:sy n="92" d="100"/>
        </p:scale>
        <p:origin x="2076" y="90"/>
      </p:cViewPr>
      <p:guideLst>
        <p:guide orient="horz" pos="18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na%20Genes\Documents\Google%20Drive\Enrollment%20Mgmt%20Shared\Tracking\Enrollment%20Tracking-Fall%20201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Tenure </a:t>
            </a:r>
            <a:r>
              <a:rPr lang="en-US" dirty="0" smtClean="0"/>
              <a:t>Densities</a:t>
            </a:r>
            <a:r>
              <a:rPr lang="en-US" baseline="0" dirty="0" smtClean="0"/>
              <a:t> (Fall)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Tenure Density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0.58330000000000004</c:v>
                </c:pt>
                <c:pt idx="1">
                  <c:v>0.52900000000000003</c:v>
                </c:pt>
                <c:pt idx="2">
                  <c:v>0.54900000000000004</c:v>
                </c:pt>
                <c:pt idx="3">
                  <c:v>0.54100000000000004</c:v>
                </c:pt>
                <c:pt idx="4">
                  <c:v>0.52700000000000002</c:v>
                </c:pt>
                <c:pt idx="5">
                  <c:v>0.53600000000000003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574071712"/>
        <c:axId val="-574072256"/>
      </c:barChart>
      <c:catAx>
        <c:axId val="-57407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4072256"/>
        <c:crosses val="autoZero"/>
        <c:auto val="1"/>
        <c:lblAlgn val="ctr"/>
        <c:lblOffset val="100"/>
        <c:noMultiLvlLbl val="0"/>
      </c:catAx>
      <c:valAx>
        <c:axId val="-574072256"/>
        <c:scaling>
          <c:orientation val="minMax"/>
          <c:max val="0.60000000000000009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5740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Undergraduate Average Unit</a:t>
            </a:r>
            <a:r>
              <a:rPr lang="en-US" baseline="0"/>
              <a:t> Load (AUL)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'Average Unit Load'!$C$1</c:f>
              <c:strCache>
                <c:ptCount val="1"/>
                <c:pt idx="0">
                  <c:v>Fall 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'Average Unit Load'!$B$2:$B$17</c:f>
              <c:strCache>
                <c:ptCount val="1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Reg Closed</c:v>
                </c:pt>
                <c:pt idx="12">
                  <c:v>Last Drop</c:v>
                </c:pt>
                <c:pt idx="13">
                  <c:v>Last Add</c:v>
                </c:pt>
                <c:pt idx="14">
                  <c:v>EC</c:v>
                </c:pt>
                <c:pt idx="15">
                  <c:v>Prelim Census</c:v>
                </c:pt>
              </c:strCache>
            </c:strRef>
          </c:cat>
          <c:val>
            <c:numRef>
              <c:f>'Average Unit Load'!$C$2:$C$17</c:f>
              <c:numCache>
                <c:formatCode>_(* #,##0.00_);_(* \(#,##0.00\);_(* "-"??_);_(@_)</c:formatCode>
                <c:ptCount val="16"/>
                <c:pt idx="0">
                  <c:v>11.45</c:v>
                </c:pt>
                <c:pt idx="1">
                  <c:v>11.76</c:v>
                </c:pt>
                <c:pt idx="2">
                  <c:v>11.86</c:v>
                </c:pt>
                <c:pt idx="3">
                  <c:v>11.91</c:v>
                </c:pt>
                <c:pt idx="4">
                  <c:v>11.91</c:v>
                </c:pt>
                <c:pt idx="5">
                  <c:v>11.92</c:v>
                </c:pt>
                <c:pt idx="6">
                  <c:v>11.87</c:v>
                </c:pt>
                <c:pt idx="7">
                  <c:v>11.93</c:v>
                </c:pt>
                <c:pt idx="8">
                  <c:v>11.94</c:v>
                </c:pt>
                <c:pt idx="9">
                  <c:v>11.95</c:v>
                </c:pt>
                <c:pt idx="10">
                  <c:v>12.17</c:v>
                </c:pt>
                <c:pt idx="11">
                  <c:v>11.97</c:v>
                </c:pt>
                <c:pt idx="12">
                  <c:v>12.19</c:v>
                </c:pt>
                <c:pt idx="13">
                  <c:v>12.31</c:v>
                </c:pt>
                <c:pt idx="14">
                  <c:v>12.34</c:v>
                </c:pt>
                <c:pt idx="15">
                  <c:v>12.34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'Average Unit Load'!$D$1</c:f>
              <c:strCache>
                <c:ptCount val="1"/>
                <c:pt idx="0">
                  <c:v>Fall 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'Average Unit Load'!$B$2:$B$17</c:f>
              <c:strCache>
                <c:ptCount val="1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Reg Closed</c:v>
                </c:pt>
                <c:pt idx="12">
                  <c:v>Last Drop</c:v>
                </c:pt>
                <c:pt idx="13">
                  <c:v>Last Add</c:v>
                </c:pt>
                <c:pt idx="14">
                  <c:v>EC</c:v>
                </c:pt>
                <c:pt idx="15">
                  <c:v>Prelim Census</c:v>
                </c:pt>
              </c:strCache>
            </c:strRef>
          </c:cat>
          <c:val>
            <c:numRef>
              <c:f>'Average Unit Load'!$D$2:$D$17</c:f>
              <c:numCache>
                <c:formatCode>_(* #,##0.00_);_(* \(#,##0.00\);_(* "-"??_);_(@_)</c:formatCode>
                <c:ptCount val="16"/>
                <c:pt idx="0">
                  <c:v>11.63</c:v>
                </c:pt>
                <c:pt idx="1">
                  <c:v>11.78</c:v>
                </c:pt>
                <c:pt idx="2">
                  <c:v>11.81</c:v>
                </c:pt>
                <c:pt idx="3">
                  <c:v>11.86</c:v>
                </c:pt>
                <c:pt idx="4">
                  <c:v>11.91</c:v>
                </c:pt>
                <c:pt idx="5">
                  <c:v>11.91</c:v>
                </c:pt>
                <c:pt idx="6">
                  <c:v>12.03</c:v>
                </c:pt>
                <c:pt idx="7">
                  <c:v>12.03</c:v>
                </c:pt>
                <c:pt idx="8">
                  <c:v>12</c:v>
                </c:pt>
                <c:pt idx="9">
                  <c:v>12</c:v>
                </c:pt>
                <c:pt idx="10">
                  <c:v>12.15</c:v>
                </c:pt>
                <c:pt idx="11">
                  <c:v>12.03</c:v>
                </c:pt>
                <c:pt idx="12">
                  <c:v>12.25</c:v>
                </c:pt>
                <c:pt idx="13">
                  <c:v>12.4</c:v>
                </c:pt>
                <c:pt idx="14">
                  <c:v>12.43</c:v>
                </c:pt>
                <c:pt idx="15">
                  <c:v>12.43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'Average Unit Load'!$E$1</c:f>
              <c:strCache>
                <c:ptCount val="1"/>
                <c:pt idx="0">
                  <c:v>Fall 2016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'Average Unit Load'!$B$2:$B$17</c:f>
              <c:strCache>
                <c:ptCount val="1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Reg Closed</c:v>
                </c:pt>
                <c:pt idx="12">
                  <c:v>Last Drop</c:v>
                </c:pt>
                <c:pt idx="13">
                  <c:v>Last Add</c:v>
                </c:pt>
                <c:pt idx="14">
                  <c:v>EC</c:v>
                </c:pt>
                <c:pt idx="15">
                  <c:v>Prelim Census</c:v>
                </c:pt>
              </c:strCache>
            </c:strRef>
          </c:cat>
          <c:val>
            <c:numRef>
              <c:f>'Average Unit Load'!$E$2:$E$17</c:f>
              <c:numCache>
                <c:formatCode>_(* #,##0.00_);_(* \(#,##0.00\);_(* "-"??_);_(@_)</c:formatCode>
                <c:ptCount val="16"/>
                <c:pt idx="0">
                  <c:v>11.81</c:v>
                </c:pt>
                <c:pt idx="1">
                  <c:v>11.88</c:v>
                </c:pt>
                <c:pt idx="2">
                  <c:v>11.9</c:v>
                </c:pt>
                <c:pt idx="3">
                  <c:v>11.91</c:v>
                </c:pt>
                <c:pt idx="4">
                  <c:v>11.96</c:v>
                </c:pt>
                <c:pt idx="5">
                  <c:v>11.91</c:v>
                </c:pt>
                <c:pt idx="6">
                  <c:v>12</c:v>
                </c:pt>
                <c:pt idx="7">
                  <c:v>12.06</c:v>
                </c:pt>
                <c:pt idx="8">
                  <c:v>12.15</c:v>
                </c:pt>
                <c:pt idx="9">
                  <c:v>12.17</c:v>
                </c:pt>
                <c:pt idx="10">
                  <c:v>12.33</c:v>
                </c:pt>
                <c:pt idx="11">
                  <c:v>12.38</c:v>
                </c:pt>
                <c:pt idx="12">
                  <c:v>12.56</c:v>
                </c:pt>
                <c:pt idx="13">
                  <c:v>12.7</c:v>
                </c:pt>
                <c:pt idx="14">
                  <c:v>12.73</c:v>
                </c:pt>
                <c:pt idx="15">
                  <c:v>12.73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'Average Unit Load'!$F$1</c:f>
              <c:strCache>
                <c:ptCount val="1"/>
                <c:pt idx="0">
                  <c:v>Goal</c:v>
                </c:pt>
              </c:strCache>
            </c:strRef>
          </c:tx>
          <c:spPr>
            <a:ln w="2222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'Average Unit Load'!$B$2:$B$17</c:f>
              <c:strCache>
                <c:ptCount val="16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  <c:pt idx="10">
                  <c:v>Week 11</c:v>
                </c:pt>
                <c:pt idx="11">
                  <c:v>Reg Closed</c:v>
                </c:pt>
                <c:pt idx="12">
                  <c:v>Last Drop</c:v>
                </c:pt>
                <c:pt idx="13">
                  <c:v>Last Add</c:v>
                </c:pt>
                <c:pt idx="14">
                  <c:v>EC</c:v>
                </c:pt>
                <c:pt idx="15">
                  <c:v>Prelim Census</c:v>
                </c:pt>
              </c:strCache>
            </c:strRef>
          </c:cat>
          <c:val>
            <c:numRef>
              <c:f>'Average Unit Load'!$F$2:$F$17</c:f>
              <c:numCache>
                <c:formatCode>_(* #,##0.00_);_(* \(#,##0.00\);_(* "-"??_);_(@_)</c:formatCode>
                <c:ptCount val="16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  <c:pt idx="13">
                  <c:v>13.1</c:v>
                </c:pt>
                <c:pt idx="14">
                  <c:v>13.1</c:v>
                </c:pt>
                <c:pt idx="15">
                  <c:v>13.1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574077696"/>
        <c:axId val="-574074976"/>
      </c:lineChart>
      <c:catAx>
        <c:axId val="-57407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4074976"/>
        <c:crosses val="autoZero"/>
        <c:auto val="1"/>
        <c:lblAlgn val="ctr"/>
        <c:lblOffset val="100"/>
        <c:noMultiLvlLbl val="0"/>
      </c:catAx>
      <c:valAx>
        <c:axId val="-57407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74077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53A09-4187-4F33-ABDB-00E5729716F3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143000"/>
            <a:ext cx="4746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2B225-8403-428E-9EAE-D903DAAD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47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but </a:t>
            </a:r>
            <a:r>
              <a:rPr lang="en-US" baseline="0" dirty="0" smtClean="0"/>
              <a:t>$200k </a:t>
            </a:r>
            <a:r>
              <a:rPr lang="en-US" baseline="0" dirty="0" smtClean="0"/>
              <a:t>went to the colleges, or is earmarked for the colleges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3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enrollment plan keeps</a:t>
            </a:r>
            <a:r>
              <a:rPr lang="en-US" baseline="0" dirty="0" smtClean="0"/>
              <a:t> headcount majors essentially constant. The distribution of majors is guided by college capacities, which are coordinated with the deans.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8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ICLM was again used to predict FTES enrollment across the colleges.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3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budget model funds</a:t>
            </a:r>
            <a:r>
              <a:rPr lang="en-US" baseline="0" dirty="0" smtClean="0"/>
              <a:t> FTES based on residency and whether they are Target or Surplus FTES. There is an appendix in the College Resource Allocations memo that explains the AAD budget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budget impacts don’t necessarily make sense on the surface. For example,</a:t>
            </a:r>
            <a:r>
              <a:rPr lang="en-US" baseline="0" dirty="0" smtClean="0"/>
              <a:t> Science had a net decrease of 2 FTES, but they lost more in surplus FTES, which are funded at a lower rate. The breakdown of Target and Surplus FTES and associated budget adjustments is detailed in Attachment 2 to the College Resource Allocation Memo.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68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an innovative enrollment</a:t>
            </a:r>
            <a:r>
              <a:rPr lang="en-US" baseline="0" dirty="0" smtClean="0"/>
              <a:t> plan this year. </a:t>
            </a:r>
            <a:r>
              <a:rPr lang="en-US" dirty="0" smtClean="0"/>
              <a:t>The enrollment plan is key to meeting our student</a:t>
            </a:r>
            <a:r>
              <a:rPr lang="en-US" baseline="0" dirty="0" smtClean="0"/>
              <a:t> success goals, especially the AUL increase.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AUL</a:t>
            </a:r>
            <a:r>
              <a:rPr lang="en-US" baseline="0" dirty="0" smtClean="0"/>
              <a:t> is a major area of focus and is the strongest indicator of changes in 4-year graduation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71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Improved, but we</a:t>
            </a:r>
            <a:r>
              <a:rPr lang="en-US" baseline="0" dirty="0" smtClean="0"/>
              <a:t> did not meet 13.1 goal in fall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 of budget changes. Compensation adjustments and</a:t>
            </a:r>
            <a:r>
              <a:rPr lang="en-US" baseline="0" dirty="0" smtClean="0"/>
              <a:t> organizational changes account for 13% of the year-over-year increase. Enrollment growth was just over 2%.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0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PROVOST</a:t>
            </a:r>
            <a:r>
              <a:rPr lang="en-US" baseline="0" dirty="0" smtClean="0"/>
              <a:t> FEINSTEIN</a:t>
            </a:r>
            <a:r>
              <a:rPr lang="en-US" dirty="0" smtClean="0"/>
              <a:t> </a:t>
            </a:r>
            <a:r>
              <a:rPr lang="en-US" dirty="0" smtClean="0"/>
              <a:t>SETS THE CONTEXT FOR THE AAD BUDGET</a:t>
            </a:r>
            <a:r>
              <a:rPr lang="en-US" baseline="0" dirty="0" smtClean="0"/>
              <a:t> PLAN:</a:t>
            </a:r>
            <a:r>
              <a:rPr lang="en-US" dirty="0" smtClean="0"/>
              <a:t> STUDENT SUCCESS</a:t>
            </a:r>
          </a:p>
          <a:p>
            <a:r>
              <a:rPr lang="en-US" dirty="0" smtClean="0"/>
              <a:t>SJSU’s guiding document – have you heard of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CSU Graduation 2025 Initiative guides</a:t>
            </a:r>
            <a:r>
              <a:rPr lang="en-US" baseline="0" dirty="0" smtClean="0"/>
              <a:t> resource discussions at the system and state level</a:t>
            </a:r>
          </a:p>
          <a:p>
            <a:r>
              <a:rPr lang="en-US" baseline="0" dirty="0" smtClean="0"/>
              <a:t>Focus is now on four-year graduation rates: see California 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2017-18, CSU</a:t>
            </a:r>
            <a:r>
              <a:rPr lang="en-US" baseline="0" dirty="0" smtClean="0"/>
              <a:t> will identify 8 campuses to participate in the California Promise at the Frosh level, and 15 at the transfer level. Another 5 will be added for transfers by 2018-19. The CA Promise sunsets in 2026.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8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Support for the Four Pillars totals $5.3M in 2016-17 through a combination of enrollment funds, university allocations, and the Koret grant.</a:t>
            </a:r>
          </a:p>
          <a:p>
            <a:r>
              <a:rPr lang="en-US" baseline="0" dirty="0" smtClean="0"/>
              <a:t>Funds for course bottlenecks would support up to 500 additional sections. About 350 identified so far.</a:t>
            </a:r>
          </a:p>
          <a:p>
            <a:r>
              <a:rPr lang="en-US" baseline="0" dirty="0" smtClean="0"/>
              <a:t>A-G Initiative seeks to streamline processes around student success. 2016-17 funding supports admissions evaluators, graduation application evaluator, streamlining the transfer credit posting process, and </a:t>
            </a:r>
            <a:r>
              <a:rPr lang="en-US" baseline="0" dirty="0" err="1" smtClean="0"/>
              <a:t>SmartPlanner</a:t>
            </a:r>
            <a:r>
              <a:rPr lang="en-US" baseline="0" dirty="0" smtClean="0"/>
              <a:t> (multi-year course planning tool with integrated degree audit).</a:t>
            </a:r>
          </a:p>
          <a:p>
            <a:r>
              <a:rPr lang="en-US" baseline="0" dirty="0" smtClean="0"/>
              <a:t>Dream Center is a joint effort with Student Affairs – very successful example at CSU Northridge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1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Seven</a:t>
            </a:r>
            <a:r>
              <a:rPr lang="en-US" baseline="0" dirty="0" smtClean="0"/>
              <a:t> years</a:t>
            </a:r>
            <a:r>
              <a:rPr lang="en-US" dirty="0" smtClean="0"/>
              <a:t> </a:t>
            </a:r>
            <a:r>
              <a:rPr lang="en-US" dirty="0" smtClean="0"/>
              <a:t>isn’t fast enough to support student success. We need to prioritize resources for this </a:t>
            </a:r>
            <a:r>
              <a:rPr lang="en-US" dirty="0" smtClean="0"/>
              <a:t>area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0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2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budget</a:t>
            </a:r>
            <a:r>
              <a:rPr lang="en-US" baseline="0" dirty="0" smtClean="0"/>
              <a:t> model continues, and the division received $7.6M for enrollment. Note that the $4.2M for Goal (surplus) FTES includes the funds for bottlenecks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2B225-8403-428E-9EAE-D903DAAD6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8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6369"/>
            <a:ext cx="7772400" cy="12740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68040"/>
            <a:ext cx="6400800" cy="1518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163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9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8020"/>
            <a:ext cx="2057400" cy="50713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8020"/>
            <a:ext cx="6019800" cy="50713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5695"/>
            <a:ext cx="8229600" cy="92718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6012"/>
            <a:ext cx="8229600" cy="36192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08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9314"/>
            <a:ext cx="7772400" cy="11804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9152"/>
            <a:ext cx="7772400" cy="13001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6841"/>
            <a:ext cx="4038600" cy="3922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smtClean="0"/>
              <a:t>Academic Affairs Division Budget Briefing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4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0431"/>
            <a:ext cx="4040188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4891"/>
            <a:ext cx="4040188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30431"/>
            <a:ext cx="4041775" cy="5544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4891"/>
            <a:ext cx="4041775" cy="342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6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7939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6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36643"/>
            <a:ext cx="3008313" cy="1007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36644"/>
            <a:ext cx="5111750" cy="50726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43754"/>
            <a:ext cx="3008313" cy="4065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2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160520"/>
            <a:ext cx="5486400" cy="4911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31072"/>
            <a:ext cx="5486400" cy="3566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651693"/>
            <a:ext cx="5486400" cy="697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802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841"/>
            <a:ext cx="8229600" cy="3922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8837"/>
            <a:ext cx="2895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508837"/>
            <a:ext cx="213360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E628-D8CE-DA44-BFF7-C4887CBB6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6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jsu.edu/provost/budget/docs/ICLM_Explained_2014-15.pdf" TargetMode="External"/><Relationship Id="rId4" Type="http://schemas.openxmlformats.org/officeDocument/2006/relationships/hyperlink" Target="http://www.sjsu.edu/provost/budget/docs/2016-17_College_Resource_Allocation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su.edu/provost/budget/docs/2016-17_College_Resource_Allocation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jsu.edu/provost/budget/aad_budgetplans/" TargetMode="Externa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su.edu/provost/budget/aad_budgetplans/" TargetMode="External"/><Relationship Id="rId2" Type="http://schemas.openxmlformats.org/officeDocument/2006/relationships/hyperlink" Target="http://www.sjsu.edu/provost/budget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jsu.edu/provost/budget/docs/ICLM_Explained_2014-15.pdf" TargetMode="External"/><Relationship Id="rId4" Type="http://schemas.openxmlformats.org/officeDocument/2006/relationships/hyperlink" Target="http://www.sjsu.edu/provost/budget/docs/2016-17_College_Resource_Allocations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su.edu/provost/academic_pla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lstate.edu/csu-system/why-the-csu-matters/graduation-initiative-2025/Pages/default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ginfo.legislature.ca.gov/faces/billNavClient.xhtml?bill_id=201520160SB41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-27142"/>
            <a:ext cx="9321800" cy="60062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9463" y="3459707"/>
            <a:ext cx="3364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rbel" panose="020B0503020204020204" pitchFamily="34" charset="0"/>
              </a:rPr>
              <a:t>Office of the Provost</a:t>
            </a:r>
          </a:p>
          <a:p>
            <a:r>
              <a:rPr lang="en-US" dirty="0" smtClean="0">
                <a:latin typeface="Corbel" panose="020B0503020204020204" pitchFamily="34" charset="0"/>
              </a:rPr>
              <a:t>Division of Academic Affairs</a:t>
            </a:r>
          </a:p>
          <a:p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7618" y="3466986"/>
            <a:ext cx="3998173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2016-17 Budget Presentation </a:t>
            </a:r>
          </a:p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to the Academic Senate</a:t>
            </a:r>
          </a:p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October 10, 2016</a:t>
            </a:r>
            <a:endParaRPr lang="en-US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6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Division Priorities: $609K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7315200" algn="dec"/>
              </a:tabLst>
            </a:pPr>
            <a:r>
              <a:rPr lang="en-US" dirty="0" smtClean="0"/>
              <a:t>Classroom Improvements	$400K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Workflow Automation (“paperless”)	$134K</a:t>
            </a:r>
          </a:p>
          <a:p>
            <a:pPr lvl="1">
              <a:tabLst>
                <a:tab pos="7315200" algn="dec"/>
              </a:tabLst>
            </a:pPr>
            <a:r>
              <a:rPr lang="en-US" dirty="0" smtClean="0"/>
              <a:t>Faculty Onboarding</a:t>
            </a:r>
          </a:p>
          <a:p>
            <a:pPr lvl="1">
              <a:tabLst>
                <a:tab pos="7315200" algn="dec"/>
              </a:tabLst>
            </a:pPr>
            <a:r>
              <a:rPr lang="en-US" dirty="0" smtClean="0"/>
              <a:t>Academic Scheduling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SOTES System Replacement	$75K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5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IT Projects: $600K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7315200" algn="dec"/>
              </a:tabLst>
            </a:pPr>
            <a:r>
              <a:rPr lang="en-US" dirty="0" smtClean="0"/>
              <a:t>Imaging System Replacement	$350K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Web Portal	$250K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Fund Sources </a:t>
            </a:r>
            <a:br>
              <a:rPr lang="en-US" dirty="0" smtClean="0"/>
            </a:br>
            <a:r>
              <a:rPr lang="en-US" dirty="0" smtClean="0"/>
              <a:t>(All one-time funds)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182"/>
            <a:ext cx="8229600" cy="3357063"/>
          </a:xfrm>
        </p:spPr>
        <p:txBody>
          <a:bodyPr/>
          <a:lstStyle/>
          <a:p>
            <a:pPr>
              <a:tabLst>
                <a:tab pos="7315200" algn="dec"/>
              </a:tabLst>
            </a:pPr>
            <a:r>
              <a:rPr lang="en-US" dirty="0" smtClean="0"/>
              <a:t>Enrollment Funding (bottlenecks)	$2,795K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University Allocations	2,092K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Academic Affairs Carry Forward	1,677K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Koret Foundation Gift	</a:t>
            </a:r>
            <a:r>
              <a:rPr lang="en-US" u="sng" dirty="0" smtClean="0"/>
              <a:t>   600</a:t>
            </a:r>
            <a:r>
              <a:rPr lang="en-US" dirty="0" smtClean="0"/>
              <a:t>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Total	$7,164K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Enrollment Funding - $7.6M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051178"/>
              </p:ext>
            </p:extLst>
          </p:nvPr>
        </p:nvGraphicFramePr>
        <p:xfrm>
          <a:off x="457200" y="1816100"/>
          <a:ext cx="8229601" cy="22631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287191"/>
                <a:gridCol w="1216847"/>
                <a:gridCol w="1238577"/>
                <a:gridCol w="1107432"/>
                <a:gridCol w="1379554"/>
              </a:tblGrid>
              <a:tr h="0">
                <a:tc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Resident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Non-resident</a:t>
                      </a:r>
                      <a:endParaRPr lang="en-US" sz="1800" baseline="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New</a:t>
                      </a:r>
                      <a:r>
                        <a:rPr lang="en-US" sz="1800" baseline="0" dirty="0" smtClean="0"/>
                        <a:t> Funding</a:t>
                      </a:r>
                      <a:endParaRPr lang="en-US" sz="1800" dirty="0"/>
                    </a:p>
                  </a:txBody>
                  <a:tcPr marL="68580" marR="68580" marT="34290" marB="34290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2015-16</a:t>
                      </a:r>
                      <a:r>
                        <a:rPr lang="en-US" sz="1800" baseline="0" dirty="0" smtClean="0"/>
                        <a:t> Target (Base)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22,001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2,400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24,401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--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Target</a:t>
                      </a:r>
                      <a:r>
                        <a:rPr lang="en-US" sz="1800" baseline="0" dirty="0" smtClean="0"/>
                        <a:t> Increase (Base)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410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250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660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$3,366,000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cap="none" spc="0" dirty="0" smtClean="0">
                          <a:ln>
                            <a:noFill/>
                          </a:ln>
                          <a:effectLst/>
                        </a:rPr>
                        <a:t>Goal</a:t>
                      </a:r>
                      <a:r>
                        <a:rPr lang="en-US" sz="1800" cap="none" spc="0" baseline="0" dirty="0" smtClean="0">
                          <a:ln>
                            <a:noFill/>
                          </a:ln>
                          <a:effectLst/>
                        </a:rPr>
                        <a:t> FTES (One-time)</a:t>
                      </a:r>
                      <a:r>
                        <a:rPr lang="en-US" sz="1800" cap="none" spc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 smtClean="0">
                          <a:ln>
                            <a:noFill/>
                          </a:ln>
                          <a:effectLst/>
                        </a:rPr>
                        <a:t>1,075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 smtClean="0">
                          <a:ln>
                            <a:noFill/>
                          </a:ln>
                          <a:effectLst/>
                        </a:rPr>
                        <a:t>275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 smtClean="0">
                          <a:ln>
                            <a:noFill/>
                          </a:ln>
                          <a:effectLst/>
                        </a:rPr>
                        <a:t>1,350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cap="none" spc="0" dirty="0" smtClean="0">
                          <a:ln>
                            <a:noFill/>
                          </a:ln>
                          <a:effectLst/>
                        </a:rPr>
                        <a:t>$4,197,500</a:t>
                      </a:r>
                      <a:endParaRPr lang="en-US" sz="1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34290" marB="3429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 u="none" dirty="0" smtClean="0"/>
                        <a:t>2016-17 Enrollment Goals &amp; New</a:t>
                      </a:r>
                      <a:r>
                        <a:rPr lang="en-US" sz="1800" u="none" baseline="0" dirty="0" smtClean="0"/>
                        <a:t> Funding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 smtClean="0"/>
                        <a:t>23,486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 smtClean="0"/>
                        <a:t>2,925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 smtClean="0"/>
                        <a:t>26,411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dirty="0" smtClean="0"/>
                        <a:t>$7,563,500</a:t>
                      </a:r>
                      <a:endParaRPr lang="en-US" sz="1800" b="1" i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3737" y="4233216"/>
            <a:ext cx="526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*Includes the $2.795M for clearing course bottlenecks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Enrollment Funding Distribution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4163351"/>
              </p:ext>
            </p:extLst>
          </p:nvPr>
        </p:nvGraphicFramePr>
        <p:xfrm>
          <a:off x="1357952" y="1896088"/>
          <a:ext cx="6428096" cy="2225040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4918268"/>
                <a:gridCol w="15098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FTES Allocations per Budget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$4.1M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Clearing</a:t>
                      </a:r>
                      <a:r>
                        <a:rPr lang="en-US" baseline="0" dirty="0" smtClean="0"/>
                        <a:t> Bottlenecks (353 additional sections)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$1.8M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Reserve for Bottlenecks/Enrollment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$1.0M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 Staffing/OE&amp;E/Course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$0.5M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Academic Support Units Staffing/OE&amp;E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$0.2M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$7.6M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1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Headcount Majors by College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32642"/>
              </p:ext>
            </p:extLst>
          </p:nvPr>
        </p:nvGraphicFramePr>
        <p:xfrm>
          <a:off x="457200" y="1816100"/>
          <a:ext cx="8229600" cy="37084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4322618"/>
                <a:gridCol w="1361209"/>
                <a:gridCol w="1340428"/>
                <a:gridCol w="12053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Sciences &amp;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5,093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4,877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Lucas College</a:t>
                      </a:r>
                      <a:r>
                        <a:rPr lang="en-US" baseline="0" dirty="0" smtClean="0"/>
                        <a:t> of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4,860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4,917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Lurie College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1,833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1,686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Davidson</a:t>
                      </a:r>
                      <a:r>
                        <a:rPr lang="en-US" baseline="0" dirty="0" smtClean="0"/>
                        <a:t> College of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7,096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Humanities &amp;</a:t>
                      </a:r>
                      <a:r>
                        <a:rPr lang="en-US" baseline="0" dirty="0" smtClean="0"/>
                        <a:t> the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3,599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2,652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2,551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4,650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4,355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Undeclared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1,794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-314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31,680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31,186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FTES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449" y="1888748"/>
            <a:ext cx="6143101" cy="2874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5573" y="5112327"/>
            <a:ext cx="621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College Resource Allocations memo, page 5</a:t>
            </a:r>
            <a:r>
              <a:rPr lang="en-US" dirty="0" smtClean="0"/>
              <a:t>, and </a:t>
            </a:r>
            <a:r>
              <a:rPr lang="en-US" dirty="0" smtClean="0">
                <a:hlinkClick r:id="rId5"/>
              </a:rPr>
              <a:t>ICLM Explained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Model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334070"/>
              </p:ext>
            </p:extLst>
          </p:nvPr>
        </p:nvGraphicFramePr>
        <p:xfrm>
          <a:off x="457200" y="2787879"/>
          <a:ext cx="3938155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945573"/>
                <a:gridCol w="935182"/>
              </a:tblGrid>
              <a:tr h="295795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FTES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Surplus FTES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Non-resident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191453"/>
              </p:ext>
            </p:extLst>
          </p:nvPr>
        </p:nvGraphicFramePr>
        <p:xfrm>
          <a:off x="4571999" y="2583547"/>
          <a:ext cx="4197927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2746"/>
                <a:gridCol w="9351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Sciences &amp;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$3,657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Lucas College of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Lurie College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$3,489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Davidson</a:t>
                      </a:r>
                      <a:r>
                        <a:rPr lang="en-US" baseline="0" dirty="0" smtClean="0"/>
                        <a:t> College of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$3,527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Humanities</a:t>
                      </a:r>
                      <a:r>
                        <a:rPr lang="en-US" baseline="0" dirty="0" smtClean="0"/>
                        <a:t> &amp; the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$3,157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$3,325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$2,710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054" y="1937216"/>
            <a:ext cx="393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College Enrollment Funding is Based on FTES Type &amp; Residency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2075715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Marginal Cost of Instruction (MCI) Rates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1054" y="4987636"/>
            <a:ext cx="386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College Resource Allocations, Appendix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 Budget Impact of FTES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21903" y="1797628"/>
            <a:ext cx="7247604" cy="31276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8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Limits Enrollment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effect for two years (2016-17 and 2017-18)</a:t>
            </a:r>
          </a:p>
          <a:p>
            <a:r>
              <a:rPr lang="en-US" dirty="0" smtClean="0"/>
              <a:t>No change in headcount students</a:t>
            </a:r>
          </a:p>
          <a:p>
            <a:r>
              <a:rPr lang="en-US" dirty="0" smtClean="0"/>
              <a:t>No college FTES caps</a:t>
            </a:r>
          </a:p>
          <a:p>
            <a:r>
              <a:rPr lang="en-US" dirty="0" smtClean="0"/>
              <a:t>Clear bottlenecks (more sections)</a:t>
            </a:r>
          </a:p>
          <a:p>
            <a:r>
              <a:rPr lang="en-US" dirty="0" smtClean="0"/>
              <a:t>Undergraduate average unit load (AUL) should increase</a:t>
            </a:r>
          </a:p>
          <a:p>
            <a:pPr lvl="1"/>
            <a:r>
              <a:rPr lang="en-US" dirty="0" smtClean="0"/>
              <a:t>Goal: </a:t>
            </a:r>
            <a:r>
              <a:rPr lang="en-US" dirty="0"/>
              <a:t>m</a:t>
            </a:r>
            <a:r>
              <a:rPr lang="en-US" dirty="0" smtClean="0"/>
              <a:t>ove AUL from 12.4 to 13.1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3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2016-17 Budget Planning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Advance Student Success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Improve Tenure Density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Continue support for RSCA and Professional Development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10,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Academic Affairs Division Budget Briefing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72258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4-Yr Graduation Rates &amp; Unit Loads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1" y="1563972"/>
            <a:ext cx="4040188" cy="554460"/>
          </a:xfrm>
        </p:spPr>
        <p:txBody>
          <a:bodyPr/>
          <a:lstStyle/>
          <a:p>
            <a:pPr algn="ctr"/>
            <a:r>
              <a:rPr lang="en-US" dirty="0" smtClean="0"/>
              <a:t>SJSU – 9.1%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0354" y="2117904"/>
            <a:ext cx="2393881" cy="3424237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7" y="1563972"/>
            <a:ext cx="4041775" cy="5544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Monterey Bay – 21.4%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514400" y="2117904"/>
            <a:ext cx="2303026" cy="342423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17" name="Text Placeholder 10"/>
          <p:cNvSpPr txBox="1">
            <a:spLocks/>
          </p:cNvSpPr>
          <p:nvPr/>
        </p:nvSpPr>
        <p:spPr>
          <a:xfrm>
            <a:off x="5700346" y="1581995"/>
            <a:ext cx="2303026" cy="554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922" y="2759485"/>
            <a:ext cx="792158" cy="16855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0981" y="3024507"/>
            <a:ext cx="1017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 cohorts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AUL Results at Fall Census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507311"/>
              </p:ext>
            </p:extLst>
          </p:nvPr>
        </p:nvGraphicFramePr>
        <p:xfrm>
          <a:off x="457200" y="1816100"/>
          <a:ext cx="8229600" cy="361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0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AUL by Class Level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032577"/>
              </p:ext>
            </p:extLst>
          </p:nvPr>
        </p:nvGraphicFramePr>
        <p:xfrm>
          <a:off x="457200" y="1816100"/>
          <a:ext cx="82309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909"/>
                <a:gridCol w="1896168"/>
                <a:gridCol w="19288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 marL="170028" marR="1700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2015</a:t>
                      </a:r>
                      <a:endParaRPr lang="en-US" dirty="0"/>
                    </a:p>
                  </a:txBody>
                  <a:tcPr marL="170028" marR="17002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2016</a:t>
                      </a:r>
                      <a:endParaRPr lang="en-US" dirty="0"/>
                    </a:p>
                  </a:txBody>
                  <a:tcPr marL="170028" marR="170028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Frosh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13.1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13.6</a:t>
                      </a:r>
                      <a:endParaRPr lang="en-US" dirty="0"/>
                    </a:p>
                  </a:txBody>
                  <a:tcPr marL="170028" marR="170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Transfers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11.3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11.8</a:t>
                      </a:r>
                      <a:endParaRPr lang="en-US" dirty="0"/>
                    </a:p>
                  </a:txBody>
                  <a:tcPr marL="170028" marR="170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Continuing Undergrads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12.6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 marL="170028" marR="17002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Undergrads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</a:t>
                      </a:r>
                      <a:endParaRPr lang="en-US" dirty="0"/>
                    </a:p>
                  </a:txBody>
                  <a:tcPr marL="170028" marR="1700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12.7</a:t>
                      </a:r>
                      <a:endParaRPr lang="en-US" dirty="0"/>
                    </a:p>
                  </a:txBody>
                  <a:tcPr marL="170028" marR="170028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282" y="3958936"/>
            <a:ext cx="809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greatest opportunity for change is with entering students. Undergraduate AUL should rise steadily over the next four years as a result of our efforts.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5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9124972" cy="5943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36317" y="113905"/>
            <a:ext cx="5066798" cy="49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SJSU Washington Square </a:t>
            </a:r>
            <a:endParaRPr lang="en-US" sz="16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Operating Fund Budget Changes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2860" y="4421875"/>
            <a:ext cx="748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2860" y="1677190"/>
            <a:ext cx="743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15% Increase over 2015-16 ($18.6M)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7200" y="2385147"/>
            <a:ext cx="8229600" cy="2481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896489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Other Adjustments includes organizational changes (addition of ITS, removal of EOP) and funding for the Educational Doctorate program. See the </a:t>
            </a:r>
            <a:r>
              <a:rPr lang="en-US" sz="1400" dirty="0" smtClean="0">
                <a:hlinkClick r:id="rId6"/>
              </a:rPr>
              <a:t>2016-17 AAD Budget Plan</a:t>
            </a:r>
            <a:r>
              <a:rPr lang="en-US" sz="1400" dirty="0" smtClean="0"/>
              <a:t> for details.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For more information: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0391"/>
            <a:ext cx="6400800" cy="1766569"/>
          </a:xfrm>
        </p:spPr>
        <p:txBody>
          <a:bodyPr>
            <a:noAutofit/>
          </a:bodyPr>
          <a:lstStyle/>
          <a:p>
            <a:r>
              <a:rPr lang="en-US" sz="1400" dirty="0" smtClean="0"/>
              <a:t>Marna Genes, AVP-Academic Budgets &amp; Planning</a:t>
            </a:r>
            <a:endParaRPr lang="en-US" sz="1400" dirty="0" smtClean="0">
              <a:hlinkClick r:id="rId2"/>
            </a:endParaRPr>
          </a:p>
          <a:p>
            <a:r>
              <a:rPr lang="en-US" sz="1400" dirty="0" smtClean="0">
                <a:hlinkClick r:id="rId2"/>
              </a:rPr>
              <a:t>www.sjsu.edu/provost/budget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 smtClean="0"/>
              <a:t>Links:</a:t>
            </a:r>
          </a:p>
          <a:p>
            <a:r>
              <a:rPr lang="en-US" sz="1400" dirty="0" smtClean="0">
                <a:hlinkClick r:id="rId3"/>
              </a:rPr>
              <a:t>Annual Budget Plans</a:t>
            </a:r>
            <a:endParaRPr lang="en-US" sz="1400" dirty="0" smtClean="0"/>
          </a:p>
          <a:p>
            <a:r>
              <a:rPr lang="en-US" sz="1400" dirty="0" smtClean="0"/>
              <a:t>Annual </a:t>
            </a:r>
            <a:r>
              <a:rPr lang="en-US" sz="1400" dirty="0" smtClean="0">
                <a:hlinkClick r:id="rId4"/>
              </a:rPr>
              <a:t>College Resource Allocations </a:t>
            </a:r>
            <a:r>
              <a:rPr lang="en-US" sz="1400" dirty="0" smtClean="0"/>
              <a:t>memos</a:t>
            </a:r>
          </a:p>
          <a:p>
            <a:r>
              <a:rPr lang="en-US" sz="1400" dirty="0" smtClean="0">
                <a:hlinkClick r:id="rId5"/>
              </a:rPr>
              <a:t>ICLM Explained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410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05430"/>
            <a:ext cx="9144000" cy="514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5970"/>
            <a:ext cx="8229600" cy="990600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Four Pillars of Student Success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951630"/>
            <a:ext cx="4038600" cy="3558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Academic Affairs and Student Affairs are partners in student success</a:t>
            </a:r>
          </a:p>
          <a:p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99446" y="1766570"/>
            <a:ext cx="3787354" cy="3742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/>
              <a:t>October 10, 2016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Academic Affairs Division Budget Briefing</a:t>
            </a:r>
            <a:endParaRPr lang="en-US" sz="1200" dirty="0"/>
          </a:p>
        </p:txBody>
      </p:sp>
      <p:pic>
        <p:nvPicPr>
          <p:cNvPr id="7" name="Picture 2" descr="Provost Andy Feinstein, right and Vice Presidnet for Student Affairs Reggie Blaylock show their Spartan spirit with students at the first home football gam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" b="1259"/>
          <a:stretch>
            <a:fillRect/>
          </a:stretch>
        </p:blipFill>
        <p:spPr bwMode="auto">
          <a:xfrm>
            <a:off x="1019103" y="3429161"/>
            <a:ext cx="2914794" cy="18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SJSU </a:t>
            </a:r>
            <a:r>
              <a:rPr lang="en-US" smtClean="0">
                <a:hlinkClick r:id="rId3"/>
              </a:rPr>
              <a:t>Graduation 2025 </a:t>
            </a:r>
            <a:r>
              <a:rPr lang="en-US" smtClean="0"/>
              <a:t>Initiative Goals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259687"/>
              </p:ext>
            </p:extLst>
          </p:nvPr>
        </p:nvGraphicFramePr>
        <p:xfrm>
          <a:off x="457200" y="1826491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429"/>
                <a:gridCol w="2139429"/>
                <a:gridCol w="1975371"/>
                <a:gridCol w="197537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Original Goals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Projection</a:t>
                      </a:r>
                      <a:r>
                        <a:rPr lang="en-US" baseline="0" dirty="0" smtClean="0"/>
                        <a:t> for</a:t>
                      </a:r>
                      <a:r>
                        <a:rPr lang="en-US" dirty="0" smtClean="0"/>
                        <a:t> Current</a:t>
                      </a:r>
                      <a:r>
                        <a:rPr lang="en-US" baseline="0" dirty="0" smtClean="0"/>
                        <a:t> Cohorts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Revised</a:t>
                      </a:r>
                      <a:r>
                        <a:rPr lang="en-US" baseline="0" dirty="0" smtClean="0"/>
                        <a:t> Goals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Frosh</a:t>
                      </a:r>
                      <a:r>
                        <a:rPr lang="en-US" baseline="0" dirty="0" smtClean="0"/>
                        <a:t>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Frosh 6-yr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61%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2-yr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 4-yr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Pell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5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 points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URM Gap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0 points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California Promise (SB 412)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 smtClean="0"/>
              <a:t>“A more concerted, statewide effort to create pathways to </a:t>
            </a:r>
            <a:r>
              <a:rPr lang="en-US" b="1" i="1" dirty="0" smtClean="0"/>
              <a:t>four-year graduation</a:t>
            </a:r>
            <a:r>
              <a:rPr lang="en-US" i="1" dirty="0" smtClean="0"/>
              <a:t> is needed at the California State University”</a:t>
            </a:r>
          </a:p>
          <a:p>
            <a:r>
              <a:rPr lang="en-US" dirty="0" smtClean="0"/>
              <a:t>8 campuses for Frosh, 20 campuses for Transfers</a:t>
            </a:r>
          </a:p>
          <a:p>
            <a:r>
              <a:rPr lang="en-US" dirty="0" smtClean="0"/>
              <a:t>Students must complete at least 30 units per year and maintain GPA standard</a:t>
            </a:r>
          </a:p>
          <a:p>
            <a:r>
              <a:rPr lang="en-US" dirty="0" smtClean="0"/>
              <a:t>Campus provides: priority registration, academic advisement and progress monitoring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Pillars Support: $5.3M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tabLst>
                <a:tab pos="7315200" algn="dec"/>
              </a:tabLst>
            </a:pPr>
            <a:r>
              <a:rPr lang="en-US" dirty="0" smtClean="0"/>
              <a:t>Clearing Bottlenecks (enrollment $$)	$2,795K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20 new staff advisors 	$1,153K</a:t>
            </a:r>
          </a:p>
          <a:p>
            <a:pPr lvl="1">
              <a:tabLst>
                <a:tab pos="7315200" algn="dec"/>
              </a:tabLst>
            </a:pPr>
            <a:r>
              <a:rPr lang="en-US" dirty="0" smtClean="0"/>
              <a:t>Advisor/student </a:t>
            </a:r>
            <a:r>
              <a:rPr lang="en-US" dirty="0"/>
              <a:t>ratio from 1:1,848 </a:t>
            </a:r>
            <a:r>
              <a:rPr lang="en-US" dirty="0" smtClean="0"/>
              <a:t>to 1:860 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Student Data Warehouse (Koret Grant)	$600K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Admission to Graduation Initiative	$356K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Writing Support	 $217K</a:t>
            </a:r>
          </a:p>
          <a:p>
            <a:pPr lvl="1">
              <a:tabLst>
                <a:tab pos="7315200" algn="dec"/>
              </a:tabLst>
            </a:pPr>
            <a:r>
              <a:rPr lang="en-US" dirty="0" smtClean="0"/>
              <a:t>Writing Fellows and additional sections for international students</a:t>
            </a:r>
          </a:p>
          <a:p>
            <a:pPr>
              <a:tabLst>
                <a:tab pos="7315200" algn="dec"/>
              </a:tabLst>
            </a:pPr>
            <a:r>
              <a:rPr lang="en-US" dirty="0" smtClean="0"/>
              <a:t>Dream Center Establishment ($300K total)	$150K</a:t>
            </a:r>
          </a:p>
          <a:p>
            <a:pPr lvl="1">
              <a:tabLst>
                <a:tab pos="7315200" algn="dec"/>
              </a:tabLst>
            </a:pPr>
            <a:r>
              <a:rPr lang="en-US" dirty="0" smtClean="0"/>
              <a:t>Support Center for undocumented students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of Bottleneck Funds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46503"/>
              </p:ext>
            </p:extLst>
          </p:nvPr>
        </p:nvGraphicFramePr>
        <p:xfrm>
          <a:off x="1462520" y="1730575"/>
          <a:ext cx="6218959" cy="36068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3491345"/>
                <a:gridCol w="1324841"/>
                <a:gridCol w="14027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College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Funded Sections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Allocation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Applied Sciences &amp;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</a:t>
                      </a:r>
                      <a:r>
                        <a:rPr lang="en-US" baseline="0" dirty="0" smtClean="0"/>
                        <a:t>  145,216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Lucas College of Business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188,660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Lurie College of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Davidson College of Engineering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276,341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Humanities</a:t>
                      </a:r>
                      <a:r>
                        <a:rPr lang="en-US" baseline="0" dirty="0" smtClean="0"/>
                        <a:t> &amp; the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364,181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308,256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Social</a:t>
                      </a:r>
                      <a:r>
                        <a:rPr lang="en-US" baseline="0" dirty="0" smtClean="0"/>
                        <a:t> Sciences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500,429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Allocated to Colleges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$1,783,083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10,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Academic Affairs Division Budget Briefing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0920"/>
            <a:ext cx="8229600" cy="990600"/>
          </a:xfrm>
        </p:spPr>
        <p:txBody>
          <a:bodyPr/>
          <a:lstStyle/>
          <a:p>
            <a:r>
              <a:rPr lang="en-US" dirty="0" smtClean="0"/>
              <a:t>Tenure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1014"/>
            <a:ext cx="4038600" cy="35383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than 125 new tenure-track faculty hired in past two years; 64 more recruitments underway</a:t>
            </a:r>
          </a:p>
          <a:p>
            <a:r>
              <a:rPr lang="en-US" dirty="0" smtClean="0"/>
              <a:t>Reaching 60% requires hiring 75 faculty per year for the next 7 years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/>
              <a:t>October 10, 2016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Academic Affairs Division Budget Briefing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7958092"/>
              </p:ext>
            </p:extLst>
          </p:nvPr>
        </p:nvGraphicFramePr>
        <p:xfrm>
          <a:off x="4648200" y="1771015"/>
          <a:ext cx="4038600" cy="3537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97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636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RSCA and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6455"/>
            <a:ext cx="4038600" cy="35428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 is to maintain steady funding</a:t>
            </a:r>
          </a:p>
          <a:p>
            <a:r>
              <a:rPr lang="en-US" dirty="0" smtClean="0"/>
              <a:t>$584K from division carry forward added to other RSCA funds to make a $1M pool</a:t>
            </a:r>
          </a:p>
          <a:p>
            <a:r>
              <a:rPr lang="en-US" dirty="0" smtClean="0"/>
              <a:t>$100K pool for staff professional development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82706"/>
            <a:ext cx="4038600" cy="3530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dirty="0" smtClean="0"/>
              <a:t>October 10, 2016</a:t>
            </a:r>
            <a:endParaRPr lang="en-US" sz="1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 smtClean="0"/>
              <a:t>Academic Affairs Division Budget Briefing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E628-D8CE-DA44-BFF7-C4887CBB6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4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1494</Words>
  <Application>Microsoft Office PowerPoint</Application>
  <PresentationFormat>Custom</PresentationFormat>
  <Paragraphs>365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Corbel</vt:lpstr>
      <vt:lpstr>Office Theme</vt:lpstr>
      <vt:lpstr>PowerPoint Presentation</vt:lpstr>
      <vt:lpstr>2016-17 Budget Planning Priorities</vt:lpstr>
      <vt:lpstr>Four Pillars of Student Success</vt:lpstr>
      <vt:lpstr>SJSU Graduation 2025 Initiative Goals</vt:lpstr>
      <vt:lpstr>California Promise (SB 412)</vt:lpstr>
      <vt:lpstr>Four Pillars Support: $5.3M</vt:lpstr>
      <vt:lpstr>Distribution of Bottleneck Funds</vt:lpstr>
      <vt:lpstr>Tenure Density</vt:lpstr>
      <vt:lpstr>RSCA and Professional Development</vt:lpstr>
      <vt:lpstr>Other Division Priorities: $609K</vt:lpstr>
      <vt:lpstr>Campus IT Projects: $600K</vt:lpstr>
      <vt:lpstr>Summary of Fund Sources  (All one-time funds)</vt:lpstr>
      <vt:lpstr>Enrollment Funding - $7.6M</vt:lpstr>
      <vt:lpstr>Enrollment Funding Distribution</vt:lpstr>
      <vt:lpstr>Headcount Majors by College</vt:lpstr>
      <vt:lpstr>College FTES Distribution</vt:lpstr>
      <vt:lpstr>Budget Model </vt:lpstr>
      <vt:lpstr>Net Budget Impact of FTES Changes</vt:lpstr>
      <vt:lpstr>No Limits Enrollment Plan</vt:lpstr>
      <vt:lpstr>4-Yr Graduation Rates &amp; Unit Loads</vt:lpstr>
      <vt:lpstr>AUL Results at Fall Census</vt:lpstr>
      <vt:lpstr>AUL by Class Level</vt:lpstr>
      <vt:lpstr>Base Operating Fund Budget Changes</vt:lpstr>
      <vt:lpstr>For more information:</vt:lpstr>
      <vt:lpstr>PowerPoint Presentation</vt:lpstr>
    </vt:vector>
  </TitlesOfParts>
  <Company>San Jose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Chang Kim</dc:creator>
  <cp:lastModifiedBy>Marna Genes</cp:lastModifiedBy>
  <cp:revision>166</cp:revision>
  <dcterms:created xsi:type="dcterms:W3CDTF">2014-04-18T16:56:49Z</dcterms:created>
  <dcterms:modified xsi:type="dcterms:W3CDTF">2016-10-07T14:51:46Z</dcterms:modified>
</cp:coreProperties>
</file>