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5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41A66-D0E9-6F4A-985E-B8042704EB86}" type="datetimeFigureOut">
              <a:rPr lang="en-US" smtClean="0"/>
              <a:t>9/28/11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E83CD-0FF8-A541-BA5E-F759A0332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67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8B709-4A0A-E240-81EE-9ABCC92C1F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25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83C64E-824A-9D48-8FAD-CBB3BA50E55C}" type="datetimeFigureOut">
              <a:rPr lang="en-US" smtClean="0"/>
              <a:t>9/28/11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solidFill>
              <a:schemeClr val="accent1">
                <a:lumMod val="40000"/>
                <a:lumOff val="60000"/>
                <a:alpha val="40000"/>
              </a:schemeClr>
            </a:solidFill>
            <a:miter lim="800000"/>
          </a:ln>
          <a:effectLst>
            <a:innerShdw blurRad="457200">
              <a:schemeClr val="accent1">
                <a:alpha val="80000"/>
              </a:schemeClr>
            </a:innerShdw>
            <a:softEdge rad="3175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3C64E-824A-9D48-8FAD-CBB3BA50E55C}" type="datetimeFigureOut">
              <a:rPr lang="en-US" smtClean="0"/>
              <a:t>9/28/11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FFC3-07CE-8343-B95C-E15B14959B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10" name="Picture 9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1" name="Picture 10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457200">
              <a:schemeClr val="tx1">
                <a:lumMod val="50000"/>
                <a:lumOff val="50000"/>
                <a:alpha val="80000"/>
              </a:schemeClr>
            </a:innerShdw>
            <a:softEdge rad="1270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3C64E-824A-9D48-8FAD-CBB3BA50E55C}" type="datetimeFigureOut">
              <a:rPr lang="en-US" smtClean="0"/>
              <a:t>9/28/11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FFC3-07CE-8343-B95C-E15B14959B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3C64E-824A-9D48-8FAD-CBB3BA50E55C}" type="datetimeFigureOut">
              <a:rPr lang="en-US" smtClean="0"/>
              <a:t>9/28/11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FFC3-07CE-8343-B95C-E15B14959B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7696200" cy="6858000"/>
            <a:chOff x="0" y="0"/>
            <a:chExt cx="7696200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16862"/>
            <a:stretch>
              <a:fillRect/>
            </a:stretch>
          </p:blipFill>
          <p:spPr>
            <a:xfrm>
              <a:off x="0" y="0"/>
              <a:ext cx="7467600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428309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381001"/>
            <a:ext cx="1447800" cy="5697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1"/>
            <a:ext cx="6705600" cy="569753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3C64E-824A-9D48-8FAD-CBB3BA50E55C}" type="datetimeFigureOut">
              <a:rPr lang="en-US" smtClean="0"/>
              <a:t>9/28/11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FFC3-07CE-8343-B95C-E15B14959B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3C64E-824A-9D48-8FAD-CBB3BA50E55C}" type="datetimeFigureOut">
              <a:rPr lang="en-US" smtClean="0"/>
              <a:t>9/28/11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FFC3-07CE-8343-B95C-E15B14959B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83C64E-824A-9D48-8FAD-CBB3BA50E55C}" type="datetimeFigureOut">
              <a:rPr lang="en-US" smtClean="0"/>
              <a:t>9/28/11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307977" y="950260"/>
            <a:ext cx="2528046" cy="25280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762000">
              <a:schemeClr val="accent1">
                <a:alpha val="80000"/>
              </a:schemeClr>
            </a:innerShdw>
            <a:softEdge rad="317500"/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0" y="1851212"/>
            <a:ext cx="5446714" cy="1730375"/>
          </a:xfrm>
        </p:spPr>
        <p:txBody>
          <a:bodyPr anchor="b" anchorCtr="0"/>
          <a:lstStyle>
            <a:lvl1pPr algn="ctr">
              <a:lnSpc>
                <a:spcPts val="6800"/>
              </a:lnSpc>
              <a:defRPr sz="6500" b="0" cap="none" baseline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4200" y="3576918"/>
            <a:ext cx="5446714" cy="829982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3C64E-824A-9D48-8FAD-CBB3BA50E55C}" type="datetimeFigureOut">
              <a:rPr lang="en-US" smtClean="0"/>
              <a:t>9/28/11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FFC3-07CE-8343-B95C-E15B14959B4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9"/>
          <p:cNvGrpSpPr/>
          <p:nvPr/>
        </p:nvGrpSpPr>
        <p:grpSpPr>
          <a:xfrm>
            <a:off x="0" y="0"/>
            <a:ext cx="9144000" cy="1191256"/>
            <a:chOff x="0" y="0"/>
            <a:chExt cx="9144000" cy="1191256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flipV="1">
            <a:off x="0" y="5666744"/>
            <a:ext cx="9144000" cy="1191256"/>
            <a:chOff x="0" y="0"/>
            <a:chExt cx="9144000" cy="1191256"/>
          </a:xfrm>
        </p:grpSpPr>
        <p:pic>
          <p:nvPicPr>
            <p:cNvPr id="12" name="Picture 11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13" name="Picture 12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pic>
        <p:nvPicPr>
          <p:cNvPr id="14" name="Picture 13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3258805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0" name="Picture 9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162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6534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3C64E-824A-9D48-8FAD-CBB3BA50E55C}" type="datetimeFigureOut">
              <a:rPr lang="en-US" smtClean="0"/>
              <a:t>9/28/11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FFC3-07CE-8343-B95C-E15B14959B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11" name="Picture 10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2" name="Picture 11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0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048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048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3C64E-824A-9D48-8FAD-CBB3BA50E55C}" type="datetimeFigureOut">
              <a:rPr lang="en-US" smtClean="0"/>
              <a:t>9/28/11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FFC3-07CE-8343-B95C-E15B14959B40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4766048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pic>
        <p:nvPicPr>
          <p:cNvPr id="15" name="Picture 14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780052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8" name="Picture 7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3C64E-824A-9D48-8FAD-CBB3BA50E55C}" type="datetimeFigureOut">
              <a:rPr lang="en-US" smtClean="0"/>
              <a:t>9/28/11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FFC3-07CE-8343-B95C-E15B14959B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3C64E-824A-9D48-8FAD-CBB3BA50E55C}" type="datetimeFigureOut">
              <a:rPr lang="en-US" smtClean="0"/>
              <a:t>9/28/11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FFC3-07CE-8343-B95C-E15B14959B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776" cy="1537447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859" y="381001"/>
            <a:ext cx="3813174" cy="5697537"/>
          </a:xfrm>
        </p:spPr>
        <p:txBody>
          <a:bodyPr>
            <a:normAutofit/>
          </a:bodyPr>
          <a:lstStyle>
            <a:lvl1pPr>
              <a:defRPr sz="2400" b="0"/>
            </a:lvl1pPr>
            <a:lvl2pPr>
              <a:defRPr sz="22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2209801"/>
            <a:ext cx="3612776" cy="32004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3C64E-824A-9D48-8FAD-CBB3BA50E55C}" type="datetimeFigureOut">
              <a:rPr lang="en-US" smtClean="0"/>
              <a:t>9/28/11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BA66FFC3-07CE-8343-B95C-E15B14959B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162" y="40341"/>
            <a:ext cx="7570787" cy="141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162" y="1761565"/>
            <a:ext cx="7570787" cy="4289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AF83C64E-824A-9D48-8FAD-CBB3BA50E55C}" type="datetimeFigureOut">
              <a:rPr lang="en-US" smtClean="0"/>
              <a:t>9/28/11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BA66FFC3-07CE-8343-B95C-E15B14959B4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03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lnSpc>
          <a:spcPts val="6000"/>
        </a:lnSpc>
        <a:spcBef>
          <a:spcPct val="0"/>
        </a:spcBef>
        <a:buNone/>
        <a:defRPr sz="54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3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png"/><Relationship Id="rId3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Buddhism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Beth N.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Standard: 6.5.5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89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87867"/>
            <a:ext cx="3612776" cy="741580"/>
          </a:xfrm>
        </p:spPr>
        <p:txBody>
          <a:bodyPr/>
          <a:lstStyle/>
          <a:p>
            <a:pPr algn="l"/>
            <a:r>
              <a:rPr lang="en-US" sz="4000" dirty="0"/>
              <a:t>Emperor Asoka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351250"/>
            <a:ext cx="4453467" cy="3353165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2F1F58"/>
                </a:solidFill>
              </a:rPr>
              <a:t>273 </a:t>
            </a:r>
            <a:r>
              <a:rPr lang="en-US" dirty="0" smtClean="0">
                <a:solidFill>
                  <a:srgbClr val="2F1F58"/>
                </a:solidFill>
              </a:rPr>
              <a:t>B.C. – 232 B.C.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2F1F58"/>
                </a:solidFill>
              </a:rPr>
              <a:t>Had a bad temper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2F1F58"/>
                </a:solidFill>
              </a:rPr>
              <a:t>Strong Military Leader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2F1F58"/>
                </a:solidFill>
              </a:rPr>
              <a:t>Expanded the Empire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2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-9734" r="-9734"/>
          <a:stretch>
            <a:fillRect/>
          </a:stretch>
        </p:blipFill>
        <p:spPr>
          <a:xfrm>
            <a:off x="3521075" y="287338"/>
            <a:ext cx="5622925" cy="6300787"/>
          </a:xfrm>
        </p:spPr>
      </p:pic>
      <p:pic>
        <p:nvPicPr>
          <p:cNvPr id="8" name="Content Placeholder 5" descr="Sanchi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3028"/>
          <a:stretch/>
        </p:blipFill>
        <p:spPr>
          <a:xfrm>
            <a:off x="846593" y="4715589"/>
            <a:ext cx="2674392" cy="237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9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0" y="174625"/>
            <a:ext cx="8858250" cy="650875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“What </a:t>
            </a:r>
            <a:r>
              <a:rPr lang="en-US" dirty="0"/>
              <a:t>have I done?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If </a:t>
            </a:r>
            <a:r>
              <a:rPr lang="en-US" dirty="0"/>
              <a:t>this is a victory, what's a defeat then?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Is </a:t>
            </a:r>
            <a:r>
              <a:rPr lang="en-US" dirty="0"/>
              <a:t>this a victory or a defeat?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Is </a:t>
            </a:r>
            <a:r>
              <a:rPr lang="en-US" dirty="0"/>
              <a:t>this justice or injustice?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Is </a:t>
            </a:r>
            <a:r>
              <a:rPr lang="en-US" dirty="0"/>
              <a:t>it gallantry or a rout?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Is </a:t>
            </a:r>
            <a:r>
              <a:rPr lang="en-US" dirty="0"/>
              <a:t>it valor to kill innocent children and women?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Do </a:t>
            </a:r>
            <a:r>
              <a:rPr lang="en-US" dirty="0"/>
              <a:t>I do it to widen the empire and for prosperity or to destroy the other's kingdom and splendor?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One </a:t>
            </a:r>
            <a:r>
              <a:rPr lang="en-US" dirty="0"/>
              <a:t>has lost her husband, someone else a father, someone a child, someone an unborn infant.... What's this debris of the corpses?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Are </a:t>
            </a:r>
            <a:r>
              <a:rPr lang="en-US" dirty="0"/>
              <a:t>these marks of victory or defeat? Are these vultures, crows, eagles the messengers of death or evil</a:t>
            </a:r>
            <a:r>
              <a:rPr lang="en-US" dirty="0" smtClean="0"/>
              <a:t>?”</a:t>
            </a:r>
            <a:endParaRPr lang="en-US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063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map-Asoka's Empire-1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484" y="204474"/>
            <a:ext cx="4141512" cy="5828026"/>
          </a:xfrm>
          <a:prstGeom prst="rect">
            <a:avLst/>
          </a:prstGeom>
          <a:noFill/>
          <a:ln w="9525">
            <a:solidFill>
              <a:srgbClr val="844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9" descr="IMG_0318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2" r="-1042"/>
          <a:stretch/>
        </p:blipFill>
        <p:spPr>
          <a:xfrm>
            <a:off x="2075246" y="4933472"/>
            <a:ext cx="2797238" cy="1924528"/>
          </a:xfrm>
        </p:spPr>
      </p:pic>
      <p:sp>
        <p:nvSpPr>
          <p:cNvPr id="12" name="TextBox 11"/>
          <p:cNvSpPr txBox="1"/>
          <p:nvPr/>
        </p:nvSpPr>
        <p:spPr>
          <a:xfrm>
            <a:off x="0" y="204474"/>
            <a:ext cx="4998867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2F1F58"/>
                </a:solidFill>
              </a:rPr>
              <a:t>Converted </a:t>
            </a:r>
            <a:r>
              <a:rPr lang="en-US" sz="2800" dirty="0">
                <a:solidFill>
                  <a:srgbClr val="2F1F58"/>
                </a:solidFill>
              </a:rPr>
              <a:t>to </a:t>
            </a:r>
            <a:r>
              <a:rPr lang="en-US" sz="2800" dirty="0" smtClean="0">
                <a:solidFill>
                  <a:srgbClr val="2F1F58"/>
                </a:solidFill>
              </a:rPr>
              <a:t>Buddhism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2F1F58"/>
                </a:solidFill>
              </a:rPr>
              <a:t>Nonviolent policy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2F1F58"/>
                </a:solidFill>
              </a:rPr>
              <a:t>Asoka became merciful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2F1F58"/>
                </a:solidFill>
              </a:rPr>
              <a:t>Built schools, hospitals, &amp; </a:t>
            </a:r>
            <a:r>
              <a:rPr lang="en-US" sz="2800" dirty="0">
                <a:solidFill>
                  <a:srgbClr val="2F1F58"/>
                </a:solidFill>
              </a:rPr>
              <a:t>new </a:t>
            </a:r>
            <a:r>
              <a:rPr lang="en-US" sz="2800" dirty="0" smtClean="0">
                <a:solidFill>
                  <a:srgbClr val="2F1F58"/>
                </a:solidFill>
              </a:rPr>
              <a:t>roads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2F1F58"/>
                </a:solidFill>
              </a:rPr>
              <a:t>Treated his subjects as equals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2F1F58"/>
                </a:solidFill>
              </a:rPr>
              <a:t>Sent Buddhist teachers to spread the religion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2F1F58"/>
                </a:solidFill>
              </a:rPr>
              <a:t>Constructed Pillars &amp;</a:t>
            </a:r>
          </a:p>
          <a:p>
            <a:r>
              <a:rPr lang="en-US" sz="2800" dirty="0">
                <a:solidFill>
                  <a:srgbClr val="2F1F58"/>
                </a:solidFill>
              </a:rPr>
              <a:t>	</a:t>
            </a:r>
            <a:r>
              <a:rPr lang="en-US" sz="2800" dirty="0" err="1" smtClean="0">
                <a:solidFill>
                  <a:srgbClr val="2F1F58"/>
                </a:solidFill>
              </a:rPr>
              <a:t>Stupas</a:t>
            </a:r>
            <a:endParaRPr lang="en-US" sz="2800" dirty="0" smtClean="0">
              <a:solidFill>
                <a:srgbClr val="2F1F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36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4141"/>
          </a:xfrm>
        </p:spPr>
        <p:txBody>
          <a:bodyPr/>
          <a:lstStyle/>
          <a:p>
            <a:r>
              <a:rPr lang="en-US" dirty="0" smtClean="0"/>
              <a:t>Center for a large </a:t>
            </a:r>
            <a:r>
              <a:rPr lang="en-US" dirty="0"/>
              <a:t>T</a:t>
            </a:r>
            <a:r>
              <a:rPr lang="en-US" dirty="0" smtClean="0"/>
              <a:t>rade </a:t>
            </a:r>
            <a:r>
              <a:rPr lang="en-US" dirty="0"/>
              <a:t>N</a:t>
            </a:r>
            <a:r>
              <a:rPr lang="en-US" dirty="0" smtClean="0"/>
              <a:t>etwork</a:t>
            </a:r>
            <a:endParaRPr lang="en-US" dirty="0"/>
          </a:p>
        </p:txBody>
      </p:sp>
      <p:pic>
        <p:nvPicPr>
          <p:cNvPr id="4" name="Content Placeholder 3" descr="Screen shot 2011-09-24 at 3.22.2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5" b="67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005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Fall of the Maurya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Emperor Asoka Died in 232 B.C.</a:t>
            </a:r>
          </a:p>
          <a:p>
            <a:r>
              <a:rPr lang="en-US" dirty="0" smtClean="0"/>
              <a:t>The kings who followed didn’t do well</a:t>
            </a:r>
          </a:p>
          <a:p>
            <a:pPr lvl="1"/>
            <a:r>
              <a:rPr lang="en-US" dirty="0"/>
              <a:t>Made bad decisions</a:t>
            </a:r>
          </a:p>
          <a:p>
            <a:pPr lvl="1"/>
            <a:r>
              <a:rPr lang="en-US" dirty="0"/>
              <a:t>Turned people against them</a:t>
            </a:r>
          </a:p>
          <a:p>
            <a:pPr lvl="1"/>
            <a:r>
              <a:rPr lang="en-US" dirty="0"/>
              <a:t>Forced merchants to pay heavy </a:t>
            </a:r>
            <a:r>
              <a:rPr lang="en-US" dirty="0" smtClean="0"/>
              <a:t>taxes</a:t>
            </a:r>
          </a:p>
          <a:p>
            <a:r>
              <a:rPr lang="en-US" dirty="0" smtClean="0"/>
              <a:t>In 183 B.C. the last </a:t>
            </a:r>
            <a:r>
              <a:rPr lang="en-US" dirty="0" err="1" smtClean="0"/>
              <a:t>Mauryan</a:t>
            </a:r>
            <a:r>
              <a:rPr lang="en-US" dirty="0" smtClean="0"/>
              <a:t> Emperor was killed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71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41"/>
            <a:ext cx="3424702" cy="1411941"/>
          </a:xfrm>
        </p:spPr>
        <p:txBody>
          <a:bodyPr/>
          <a:lstStyle/>
          <a:p>
            <a:r>
              <a:rPr lang="en-US" dirty="0" smtClean="0"/>
              <a:t>Vedas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1657" y="1452282"/>
            <a:ext cx="8506893" cy="5255127"/>
          </a:xfrm>
        </p:spPr>
        <p:txBody>
          <a:bodyPr>
            <a:normAutofit/>
          </a:bodyPr>
          <a:lstStyle/>
          <a:p>
            <a:r>
              <a:rPr lang="en-US" dirty="0" smtClean="0"/>
              <a:t>Ancient Collection of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sacred </a:t>
            </a:r>
            <a:r>
              <a:rPr lang="en-US" dirty="0" smtClean="0"/>
              <a:t>verses, </a:t>
            </a:r>
            <a:r>
              <a:rPr lang="en-US" dirty="0" smtClean="0"/>
              <a:t>hymns</a:t>
            </a:r>
            <a:r>
              <a:rPr lang="en-US" dirty="0" smtClean="0"/>
              <a:t>,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prayers</a:t>
            </a:r>
            <a:r>
              <a:rPr lang="en-US" dirty="0" smtClean="0"/>
              <a:t>, &amp; teachings</a:t>
            </a:r>
          </a:p>
          <a:p>
            <a:r>
              <a:rPr lang="en-US" dirty="0"/>
              <a:t>P</a:t>
            </a:r>
            <a:r>
              <a:rPr lang="en-US" dirty="0" smtClean="0"/>
              <a:t>rimary </a:t>
            </a:r>
            <a:r>
              <a:rPr lang="en-US" dirty="0"/>
              <a:t>texts of </a:t>
            </a:r>
            <a:r>
              <a:rPr lang="en-US" dirty="0" smtClean="0"/>
              <a:t>Hinduism</a:t>
            </a:r>
          </a:p>
          <a:p>
            <a:r>
              <a:rPr lang="en-US" dirty="0" smtClean="0"/>
              <a:t>Written in Vedic Sanskrit</a:t>
            </a:r>
          </a:p>
          <a:p>
            <a:r>
              <a:rPr lang="en-US" dirty="0" smtClean="0"/>
              <a:t>How old?</a:t>
            </a:r>
          </a:p>
          <a:p>
            <a:r>
              <a:rPr lang="en-US" dirty="0"/>
              <a:t>F</a:t>
            </a:r>
            <a:r>
              <a:rPr lang="en-US" dirty="0" smtClean="0"/>
              <a:t>our </a:t>
            </a:r>
            <a:r>
              <a:rPr lang="en-US" dirty="0" smtClean="0"/>
              <a:t>Vedas: </a:t>
            </a:r>
            <a:r>
              <a:rPr lang="en-US" dirty="0"/>
              <a:t>the Rig, Sama, </a:t>
            </a:r>
            <a:r>
              <a:rPr lang="en-US" dirty="0" err="1" smtClean="0"/>
              <a:t>Yajur</a:t>
            </a:r>
            <a:r>
              <a:rPr lang="en-US" dirty="0"/>
              <a:t>, &amp;</a:t>
            </a:r>
            <a:r>
              <a:rPr lang="en-US" dirty="0" smtClean="0"/>
              <a:t> Atharua Veda</a:t>
            </a:r>
            <a:endParaRPr lang="en-US" dirty="0"/>
          </a:p>
        </p:txBody>
      </p:sp>
      <p:pic>
        <p:nvPicPr>
          <p:cNvPr id="7" name="Picture 6" descr="ved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36" y="349663"/>
            <a:ext cx="5109864" cy="300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9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Gupta Empire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Shanda M.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Standard: 6.5.7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8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Gupta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689100"/>
            <a:ext cx="3252788" cy="5054600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2F1F58"/>
                </a:solidFill>
              </a:rPr>
              <a:t>320 CE 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2F1F58"/>
                </a:solidFill>
              </a:rPr>
              <a:t>Chandragupta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2F1F58"/>
                </a:solidFill>
              </a:rPr>
              <a:t>Ruled from old Mauryan Empire, Paraliputa</a:t>
            </a:r>
          </a:p>
          <a:p>
            <a:pPr algn="l"/>
            <a:endParaRPr lang="en-US" dirty="0" smtClean="0"/>
          </a:p>
          <a:p>
            <a:pPr marL="457200" indent="-457200" algn="l">
              <a:buFont typeface="Arial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290" y="1688767"/>
            <a:ext cx="5676674" cy="475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9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9284" y="1600200"/>
            <a:ext cx="5487136" cy="4525963"/>
          </a:xfrm>
        </p:spPr>
        <p:txBody>
          <a:bodyPr/>
          <a:lstStyle/>
          <a:p>
            <a:pPr marL="457200" indent="-457200"/>
            <a:r>
              <a:rPr lang="en-US" dirty="0" err="1" smtClean="0"/>
              <a:t>Samudragupta</a:t>
            </a:r>
            <a:r>
              <a:rPr lang="en-US" dirty="0" smtClean="0"/>
              <a:t> </a:t>
            </a:r>
            <a:endParaRPr lang="en-US" dirty="0"/>
          </a:p>
          <a:p>
            <a:pPr marL="857250" lvl="1" indent="-457200"/>
            <a:r>
              <a:rPr lang="en-US" dirty="0" smtClean="0"/>
              <a:t>Chandragupta’s son</a:t>
            </a:r>
          </a:p>
          <a:p>
            <a:pPr marL="857250" lvl="1" indent="-457200"/>
            <a:r>
              <a:rPr lang="en-US" dirty="0" smtClean="0"/>
              <a:t>Expanded Gupta Empire to North India</a:t>
            </a:r>
          </a:p>
          <a:p>
            <a:pPr marL="457200" indent="-457200"/>
            <a:r>
              <a:rPr lang="en-US" dirty="0" err="1" smtClean="0"/>
              <a:t>Guptas</a:t>
            </a:r>
            <a:r>
              <a:rPr lang="en-US" dirty="0" smtClean="0"/>
              <a:t> ruled for 200 years</a:t>
            </a:r>
          </a:p>
          <a:p>
            <a:pPr marL="857250" lvl="1" indent="-457200"/>
            <a:r>
              <a:rPr lang="en-US" dirty="0" smtClean="0"/>
              <a:t>Smaller empire = easier to control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39" y="2347315"/>
            <a:ext cx="27940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1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 &amp; Trade Routes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2636" y="1600200"/>
            <a:ext cx="4104163" cy="4986099"/>
          </a:xfrm>
        </p:spPr>
        <p:txBody>
          <a:bodyPr>
            <a:normAutofit/>
          </a:bodyPr>
          <a:lstStyle/>
          <a:p>
            <a:r>
              <a:rPr lang="en-US" dirty="0" smtClean="0"/>
              <a:t>Trade created jobs</a:t>
            </a:r>
          </a:p>
          <a:p>
            <a:r>
              <a:rPr lang="en-US" dirty="0" smtClean="0"/>
              <a:t>Cities grew along trade routes</a:t>
            </a:r>
          </a:p>
          <a:p>
            <a:r>
              <a:rPr lang="en-US" b="1" dirty="0" smtClean="0"/>
              <a:t>Pilgrims </a:t>
            </a:r>
            <a:r>
              <a:rPr lang="en-US" dirty="0" smtClean="0"/>
              <a:t>use trade routes for religious reasons </a:t>
            </a:r>
          </a:p>
          <a:p>
            <a:pPr lvl="1"/>
            <a:r>
              <a:rPr lang="en-US" dirty="0" smtClean="0"/>
              <a:t>Temples made cities famous</a:t>
            </a:r>
          </a:p>
          <a:p>
            <a:pPr lvl="1"/>
            <a:r>
              <a:rPr lang="en-US" dirty="0" smtClean="0"/>
              <a:t>Created wealth 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57199" y="1600200"/>
            <a:ext cx="4125437" cy="4986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2F1F58"/>
                </a:solidFill>
              </a:rPr>
              <a:t>Trade = Wealth</a:t>
            </a:r>
          </a:p>
          <a:p>
            <a:pPr lvl="1"/>
            <a:r>
              <a:rPr lang="en-US" dirty="0" smtClean="0">
                <a:solidFill>
                  <a:srgbClr val="2F1F58"/>
                </a:solidFill>
              </a:rPr>
              <a:t>Salt</a:t>
            </a:r>
          </a:p>
          <a:p>
            <a:pPr lvl="1"/>
            <a:r>
              <a:rPr lang="en-US" dirty="0" smtClean="0">
                <a:solidFill>
                  <a:srgbClr val="2F1F58"/>
                </a:solidFill>
              </a:rPr>
              <a:t>Iron</a:t>
            </a:r>
          </a:p>
          <a:p>
            <a:pPr lvl="1"/>
            <a:r>
              <a:rPr lang="en-US" dirty="0" smtClean="0">
                <a:solidFill>
                  <a:srgbClr val="2F1F58"/>
                </a:solidFill>
              </a:rPr>
              <a:t>Cloth</a:t>
            </a:r>
          </a:p>
          <a:p>
            <a:r>
              <a:rPr lang="en-US" dirty="0" smtClean="0">
                <a:solidFill>
                  <a:srgbClr val="2F1F58"/>
                </a:solidFill>
              </a:rPr>
              <a:t>Traded to India, Southeast Asia, and      the Mediterranean</a:t>
            </a:r>
          </a:p>
          <a:p>
            <a:r>
              <a:rPr lang="en-US" dirty="0" smtClean="0">
                <a:solidFill>
                  <a:srgbClr val="2F1F58"/>
                </a:solidFill>
              </a:rPr>
              <a:t>Rulers owned Gold and Silver mines</a:t>
            </a:r>
          </a:p>
        </p:txBody>
      </p:sp>
    </p:spTree>
    <p:extLst>
      <p:ext uri="{BB962C8B-B14F-4D97-AF65-F5344CB8AC3E}">
        <p14:creationId xmlns:p14="http://schemas.microsoft.com/office/powerpoint/2010/main" val="4125777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Siddhartha Gautama</a:t>
            </a:r>
            <a:endParaRPr lang="en-US" sz="4800" dirty="0"/>
          </a:p>
        </p:txBody>
      </p:sp>
      <p:pic>
        <p:nvPicPr>
          <p:cNvPr id="5" name="Picture Placeholder 4" descr="498fd26e518f3248ed50dc9a8d4ba722_1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8" r="9458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 smtClean="0"/>
              <a:t>C. 563 – 483 B.C.</a:t>
            </a:r>
          </a:p>
          <a:p>
            <a:endParaRPr lang="en-US" sz="2400" dirty="0" smtClean="0"/>
          </a:p>
          <a:p>
            <a:r>
              <a:rPr lang="en-US" sz="2400" dirty="0" smtClean="0"/>
              <a:t>“</a:t>
            </a:r>
            <a:r>
              <a:rPr lang="en-US" sz="2400" dirty="0"/>
              <a:t>Why did people suffer and how could their suffering be cured?”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94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 with the World </a:t>
            </a:r>
            <a:endParaRPr lang="en-US" dirty="0"/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23" y="1494230"/>
            <a:ext cx="7391400" cy="48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" name="Line 9"/>
          <p:cNvSpPr>
            <a:spLocks noChangeShapeType="1"/>
          </p:cNvSpPr>
          <p:nvPr/>
        </p:nvSpPr>
        <p:spPr bwMode="auto">
          <a:xfrm flipH="1" flipV="1">
            <a:off x="1208699" y="1109261"/>
            <a:ext cx="3124200" cy="266700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 rot="2680901">
            <a:off x="2732699" y="2480861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spices</a:t>
            </a:r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 flipH="1" flipV="1">
            <a:off x="4561499" y="3776261"/>
            <a:ext cx="1600200" cy="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4942499" y="3379386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spices</a:t>
            </a:r>
          </a:p>
        </p:txBody>
      </p:sp>
      <p:sp>
        <p:nvSpPr>
          <p:cNvPr id="30" name="Line 14"/>
          <p:cNvSpPr>
            <a:spLocks noChangeShapeType="1"/>
          </p:cNvSpPr>
          <p:nvPr/>
        </p:nvSpPr>
        <p:spPr bwMode="auto">
          <a:xfrm flipV="1">
            <a:off x="2123099" y="4157261"/>
            <a:ext cx="2209800" cy="609600"/>
          </a:xfrm>
          <a:prstGeom prst="line">
            <a:avLst/>
          </a:prstGeom>
          <a:noFill/>
          <a:ln w="12700">
            <a:solidFill>
              <a:srgbClr val="C5A72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 rot="20780980">
            <a:off x="2275499" y="4081061"/>
            <a:ext cx="183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C5A7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gold &amp; ivory</a:t>
            </a:r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>
            <a:off x="4409099" y="4309661"/>
            <a:ext cx="1676400" cy="0"/>
          </a:xfrm>
          <a:prstGeom prst="line">
            <a:avLst/>
          </a:prstGeom>
          <a:noFill/>
          <a:ln w="12700">
            <a:solidFill>
              <a:srgbClr val="C5A72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4561499" y="3912786"/>
            <a:ext cx="183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C5A7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gold &amp; ivory</a:t>
            </a:r>
          </a:p>
        </p:txBody>
      </p:sp>
      <p:sp>
        <p:nvSpPr>
          <p:cNvPr id="34" name="Line 18"/>
          <p:cNvSpPr>
            <a:spLocks noChangeShapeType="1"/>
          </p:cNvSpPr>
          <p:nvPr/>
        </p:nvSpPr>
        <p:spPr bwMode="auto">
          <a:xfrm flipH="1" flipV="1">
            <a:off x="2123099" y="3471461"/>
            <a:ext cx="2057400" cy="457200"/>
          </a:xfrm>
          <a:prstGeom prst="line">
            <a:avLst/>
          </a:prstGeom>
          <a:noFill/>
          <a:ln w="12700">
            <a:solidFill>
              <a:srgbClr val="CC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 rot="748744">
            <a:off x="2427899" y="3395261"/>
            <a:ext cx="182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BE5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rice &amp; wheat</a:t>
            </a:r>
          </a:p>
        </p:txBody>
      </p:sp>
      <p:sp>
        <p:nvSpPr>
          <p:cNvPr id="36" name="Line 20"/>
          <p:cNvSpPr>
            <a:spLocks noChangeShapeType="1"/>
          </p:cNvSpPr>
          <p:nvPr/>
        </p:nvSpPr>
        <p:spPr bwMode="auto">
          <a:xfrm>
            <a:off x="2199299" y="3852461"/>
            <a:ext cx="1981200" cy="3048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 rot="548836">
            <a:off x="2656499" y="3684186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horses</a:t>
            </a:r>
          </a:p>
        </p:txBody>
      </p:sp>
      <p:sp>
        <p:nvSpPr>
          <p:cNvPr id="38" name="Line 22"/>
          <p:cNvSpPr>
            <a:spLocks noChangeShapeType="1"/>
          </p:cNvSpPr>
          <p:nvPr/>
        </p:nvSpPr>
        <p:spPr bwMode="auto">
          <a:xfrm flipH="1">
            <a:off x="1284899" y="4538261"/>
            <a:ext cx="3124200" cy="914400"/>
          </a:xfrm>
          <a:prstGeom prst="line">
            <a:avLst/>
          </a:prstGeom>
          <a:noFill/>
          <a:ln w="12700">
            <a:solidFill>
              <a:srgbClr val="00C2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 rot="20677557">
            <a:off x="1818299" y="4598586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00C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cotton goods</a:t>
            </a:r>
          </a:p>
        </p:txBody>
      </p:sp>
      <p:sp>
        <p:nvSpPr>
          <p:cNvPr id="40" name="Text Box 26"/>
          <p:cNvSpPr txBox="1">
            <a:spLocks noChangeArrowheads="1"/>
          </p:cNvSpPr>
          <p:nvPr/>
        </p:nvSpPr>
        <p:spPr bwMode="auto">
          <a:xfrm rot="20711024">
            <a:off x="4409099" y="3074586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00C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cotton goods</a:t>
            </a:r>
          </a:p>
        </p:txBody>
      </p:sp>
      <p:sp>
        <p:nvSpPr>
          <p:cNvPr id="41" name="Line 27"/>
          <p:cNvSpPr>
            <a:spLocks noChangeShapeType="1"/>
          </p:cNvSpPr>
          <p:nvPr/>
        </p:nvSpPr>
        <p:spPr bwMode="auto">
          <a:xfrm flipV="1">
            <a:off x="4561499" y="3242861"/>
            <a:ext cx="1905000" cy="457200"/>
          </a:xfrm>
          <a:prstGeom prst="line">
            <a:avLst/>
          </a:prstGeom>
          <a:noFill/>
          <a:ln w="12700">
            <a:solidFill>
              <a:srgbClr val="00C2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28"/>
          <p:cNvSpPr>
            <a:spLocks noChangeShapeType="1"/>
          </p:cNvSpPr>
          <p:nvPr/>
        </p:nvSpPr>
        <p:spPr bwMode="auto">
          <a:xfrm flipH="1">
            <a:off x="4332899" y="2709461"/>
            <a:ext cx="1676400" cy="685800"/>
          </a:xfrm>
          <a:prstGeom prst="line">
            <a:avLst/>
          </a:prstGeom>
          <a:noFill/>
          <a:ln w="12700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Text Box 29"/>
          <p:cNvSpPr txBox="1">
            <a:spLocks noChangeArrowheads="1"/>
          </p:cNvSpPr>
          <p:nvPr/>
        </p:nvSpPr>
        <p:spPr bwMode="auto">
          <a:xfrm rot="20242640">
            <a:off x="4561499" y="2709461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silks</a:t>
            </a:r>
          </a:p>
        </p:txBody>
      </p:sp>
    </p:spTree>
    <p:extLst>
      <p:ext uri="{BB962C8B-B14F-4D97-AF65-F5344CB8AC3E}">
        <p14:creationId xmlns:p14="http://schemas.microsoft.com/office/powerpoint/2010/main" val="330498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/>
      <p:bldP spid="41" grpId="0" animBg="1"/>
      <p:bldP spid="42" grpId="0" animBg="1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162" y="59482"/>
            <a:ext cx="7570787" cy="1411941"/>
          </a:xfrm>
        </p:spPr>
        <p:txBody>
          <a:bodyPr/>
          <a:lstStyle/>
          <a:p>
            <a:r>
              <a:rPr lang="en-US" dirty="0" smtClean="0"/>
              <a:t>	Hinduism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435" y="1600200"/>
            <a:ext cx="5389119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Gupta’s were Hindu</a:t>
            </a:r>
          </a:p>
          <a:p>
            <a:r>
              <a:rPr lang="en-US" sz="2400" dirty="0" smtClean="0"/>
              <a:t>Official religion</a:t>
            </a:r>
          </a:p>
          <a:p>
            <a:r>
              <a:rPr lang="en-US" sz="2400" dirty="0" smtClean="0"/>
              <a:t>Gave money to scholars and shrines</a:t>
            </a:r>
          </a:p>
          <a:p>
            <a:r>
              <a:rPr lang="en-US" sz="2400" dirty="0" smtClean="0"/>
              <a:t>Shrines built of gods and goddesses</a:t>
            </a:r>
          </a:p>
          <a:p>
            <a:pPr lvl="1"/>
            <a:r>
              <a:rPr lang="en-US" sz="2400" dirty="0" smtClean="0"/>
              <a:t>Brightly painted sculptures</a:t>
            </a:r>
          </a:p>
          <a:p>
            <a:pPr lvl="1"/>
            <a:r>
              <a:rPr lang="en-US" sz="2400" dirty="0" smtClean="0"/>
              <a:t>Images from Upanishads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584" y="1496202"/>
            <a:ext cx="3330546" cy="454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4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59156"/>
          </a:xfrm>
        </p:spPr>
        <p:txBody>
          <a:bodyPr>
            <a:normAutofit/>
          </a:bodyPr>
          <a:lstStyle/>
          <a:p>
            <a:r>
              <a:rPr lang="en-US" dirty="0" err="1" smtClean="0"/>
              <a:t>Aryabhata</a:t>
            </a:r>
            <a:r>
              <a:rPr lang="en-US" dirty="0" smtClean="0"/>
              <a:t> (AHR-</a:t>
            </a:r>
            <a:r>
              <a:rPr lang="en-US" dirty="0" err="1" smtClean="0"/>
              <a:t>yuh</a:t>
            </a:r>
            <a:r>
              <a:rPr lang="en-US" dirty="0" smtClean="0"/>
              <a:t>-BUHT-uh)</a:t>
            </a:r>
          </a:p>
          <a:p>
            <a:pPr lvl="1"/>
            <a:r>
              <a:rPr lang="en-US" dirty="0" smtClean="0"/>
              <a:t>leading mathematician 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sed algebra</a:t>
            </a:r>
          </a:p>
          <a:p>
            <a:r>
              <a:rPr lang="en-US" dirty="0" smtClean="0"/>
              <a:t>Gupta empire mathematician developed</a:t>
            </a:r>
          </a:p>
          <a:p>
            <a:pPr lvl="1"/>
            <a:r>
              <a:rPr lang="en-US" dirty="0" smtClean="0"/>
              <a:t>Idea of zero and created symbol (0)</a:t>
            </a:r>
          </a:p>
          <a:p>
            <a:pPr lvl="1"/>
            <a:r>
              <a:rPr lang="en-US" dirty="0" smtClean="0"/>
              <a:t>Idea of infinity, something without an end (∞)</a:t>
            </a:r>
          </a:p>
          <a:p>
            <a:pPr lvl="1"/>
            <a:r>
              <a:rPr lang="en-US" dirty="0" smtClean="0"/>
              <a:t>Symbols for numbers 1-9 that we still use today</a:t>
            </a:r>
          </a:p>
          <a:p>
            <a:pPr lvl="2"/>
            <a:r>
              <a:rPr lang="en-US" dirty="0" smtClean="0"/>
              <a:t>Adopted by </a:t>
            </a:r>
            <a:r>
              <a:rPr lang="en-US" dirty="0"/>
              <a:t>A</a:t>
            </a:r>
            <a:r>
              <a:rPr lang="en-US" dirty="0" smtClean="0"/>
              <a:t>rabs then borrowed by </a:t>
            </a:r>
            <a:r>
              <a:rPr lang="en-US" dirty="0"/>
              <a:t>E</a:t>
            </a:r>
            <a:r>
              <a:rPr lang="en-US" dirty="0" smtClean="0"/>
              <a:t>uropeans </a:t>
            </a:r>
          </a:p>
          <a:p>
            <a:pPr lvl="1"/>
            <a:r>
              <a:rPr lang="en-US" dirty="0" smtClean="0"/>
              <a:t>Math algorithms </a:t>
            </a:r>
          </a:p>
        </p:txBody>
      </p:sp>
      <p:sp>
        <p:nvSpPr>
          <p:cNvPr id="4" name="Rectangle 3"/>
          <p:cNvSpPr/>
          <p:nvPr/>
        </p:nvSpPr>
        <p:spPr>
          <a:xfrm>
            <a:off x="310735" y="274638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63516" y="1762683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6383" y="5664498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96640" y="322994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3"/>
                </a:solidFill>
              </a:rPr>
              <a:t>4</a:t>
            </a:r>
            <a:endParaRPr lang="en-US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51152" y="5782552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5</a:t>
            </a:r>
            <a:endParaRPr lang="en-US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18976" y="1417638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6</a:t>
            </a:r>
            <a:endParaRPr lang="en-US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68528" y="5453464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7</a:t>
            </a:r>
            <a:endParaRPr 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4928" y="3625408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8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68528" y="2117314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9</a:t>
            </a:r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46919" y="5819896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32288" y="2996350"/>
            <a:ext cx="15470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∞</a:t>
            </a:r>
          </a:p>
        </p:txBody>
      </p:sp>
    </p:spTree>
    <p:extLst>
      <p:ext uri="{BB962C8B-B14F-4D97-AF65-F5344CB8AC3E}">
        <p14:creationId xmlns:p14="http://schemas.microsoft.com/office/powerpoint/2010/main" val="61478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Math and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586" y="1600200"/>
            <a:ext cx="5905056" cy="5117039"/>
          </a:xfrm>
        </p:spPr>
        <p:txBody>
          <a:bodyPr>
            <a:normAutofit/>
          </a:bodyPr>
          <a:lstStyle/>
          <a:p>
            <a:r>
              <a:rPr lang="en-US" dirty="0" smtClean="0"/>
              <a:t>Gupta science innovations</a:t>
            </a:r>
          </a:p>
          <a:p>
            <a:pPr lvl="1"/>
            <a:r>
              <a:rPr lang="en-US" dirty="0" smtClean="0"/>
              <a:t>Astronomy</a:t>
            </a:r>
          </a:p>
          <a:p>
            <a:pPr lvl="2"/>
            <a:r>
              <a:rPr lang="en-US" dirty="0" smtClean="0"/>
              <a:t>Mapped movement of</a:t>
            </a:r>
          </a:p>
          <a:p>
            <a:pPr marL="914400" lvl="2" indent="0">
              <a:buNone/>
            </a:pPr>
            <a:r>
              <a:rPr lang="en-US" dirty="0" smtClean="0"/>
              <a:t>    planets and stars</a:t>
            </a:r>
          </a:p>
          <a:p>
            <a:pPr lvl="2"/>
            <a:r>
              <a:rPr lang="en-US" dirty="0" smtClean="0"/>
              <a:t>understood sun as center </a:t>
            </a:r>
          </a:p>
          <a:p>
            <a:pPr marL="914400" lvl="2" indent="0">
              <a:buNone/>
            </a:pPr>
            <a:r>
              <a:rPr lang="en-US" dirty="0"/>
              <a:t> </a:t>
            </a:r>
            <a:r>
              <a:rPr lang="en-US" dirty="0" smtClean="0"/>
              <a:t>   of universe</a:t>
            </a:r>
          </a:p>
          <a:p>
            <a:pPr lvl="2"/>
            <a:r>
              <a:rPr lang="en-US" dirty="0" smtClean="0"/>
              <a:t>Seemed to have understood</a:t>
            </a:r>
          </a:p>
          <a:p>
            <a:pPr marL="914400" lvl="2" indent="0">
              <a:buNone/>
            </a:pPr>
            <a:r>
              <a:rPr lang="en-US" dirty="0"/>
              <a:t> </a:t>
            </a:r>
            <a:r>
              <a:rPr lang="en-US" dirty="0" smtClean="0"/>
              <a:t>   gravity</a:t>
            </a:r>
          </a:p>
          <a:p>
            <a:pPr lvl="1"/>
            <a:r>
              <a:rPr lang="en-US" dirty="0" smtClean="0"/>
              <a:t>Universe makeup</a:t>
            </a:r>
          </a:p>
          <a:p>
            <a:pPr lvl="2"/>
            <a:r>
              <a:rPr lang="en-US" dirty="0" smtClean="0"/>
              <a:t>Many very tiny particles</a:t>
            </a:r>
          </a:p>
          <a:p>
            <a:pPr lvl="2"/>
            <a:r>
              <a:rPr lang="en-US" dirty="0" smtClean="0"/>
              <a:t>Idea of atoms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809" y="2092820"/>
            <a:ext cx="3867419" cy="386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85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Doctors</a:t>
            </a:r>
            <a:r>
              <a:rPr lang="en-US" dirty="0" smtClean="0"/>
              <a:t> of the Gupta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Field of medicine advanced for time</a:t>
            </a:r>
          </a:p>
          <a:p>
            <a:pPr lvl="1"/>
            <a:r>
              <a:rPr lang="en-US" dirty="0" smtClean="0"/>
              <a:t>Set broken bones</a:t>
            </a:r>
          </a:p>
          <a:p>
            <a:pPr lvl="1"/>
            <a:r>
              <a:rPr lang="en-US" dirty="0" smtClean="0"/>
              <a:t>Perform operations</a:t>
            </a:r>
          </a:p>
          <a:p>
            <a:pPr lvl="1"/>
            <a:r>
              <a:rPr lang="en-US" dirty="0" smtClean="0"/>
              <a:t>Used herbs to cure illness</a:t>
            </a:r>
          </a:p>
          <a:p>
            <a:pPr lvl="1"/>
            <a:r>
              <a:rPr lang="en-US" dirty="0" smtClean="0"/>
              <a:t>Removed cause of illness</a:t>
            </a:r>
          </a:p>
          <a:p>
            <a:r>
              <a:rPr lang="en-US" dirty="0" smtClean="0"/>
              <a:t>Dr. </a:t>
            </a:r>
            <a:r>
              <a:rPr lang="en-US" dirty="0" err="1" smtClean="0"/>
              <a:t>Shushruta</a:t>
            </a:r>
            <a:r>
              <a:rPr lang="en-US" dirty="0" smtClean="0"/>
              <a:t> (</a:t>
            </a:r>
            <a:r>
              <a:rPr lang="en-US" dirty="0" err="1" smtClean="0"/>
              <a:t>shoosh</a:t>
            </a:r>
            <a:r>
              <a:rPr lang="en-US" dirty="0" smtClean="0"/>
              <a:t>-ROO-</a:t>
            </a:r>
            <a:r>
              <a:rPr lang="en-US" dirty="0" err="1" smtClean="0"/>
              <a:t>tah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Carried out early forms of plastic surgery</a:t>
            </a:r>
          </a:p>
          <a:p>
            <a:pPr lvl="1"/>
            <a:r>
              <a:rPr lang="en-US" dirty="0" smtClean="0"/>
              <a:t>Restored damaged noses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618" r="34034"/>
          <a:stretch/>
        </p:blipFill>
        <p:spPr>
          <a:xfrm>
            <a:off x="7063237" y="1260509"/>
            <a:ext cx="1623563" cy="340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100000" l="0" r="100000">
                        <a14:foregroundMark x1="68421" y1="16000" x2="68421" y2="1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38864">
            <a:off x="4880140" y="2253007"/>
            <a:ext cx="14478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01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the following to your Map!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911" y="1959774"/>
            <a:ext cx="7418973" cy="3213738"/>
          </a:xfrm>
        </p:spPr>
        <p:txBody>
          <a:bodyPr numCol="2">
            <a:normAutofit fontScale="92500" lnSpcReduction="10000"/>
          </a:bodyPr>
          <a:lstStyle/>
          <a:p>
            <a:r>
              <a:rPr lang="en-US" dirty="0" smtClean="0"/>
              <a:t>Himalaya</a:t>
            </a:r>
          </a:p>
          <a:p>
            <a:r>
              <a:rPr lang="en-US" dirty="0" smtClean="0"/>
              <a:t>Ganges River</a:t>
            </a:r>
          </a:p>
          <a:p>
            <a:r>
              <a:rPr lang="en-US" dirty="0" smtClean="0"/>
              <a:t>Indus River</a:t>
            </a:r>
          </a:p>
          <a:p>
            <a:r>
              <a:rPr lang="en-US" dirty="0" smtClean="0"/>
              <a:t>Deccan Plateau</a:t>
            </a:r>
          </a:p>
          <a:p>
            <a:r>
              <a:rPr lang="en-US" dirty="0" smtClean="0"/>
              <a:t>Arabian Sea</a:t>
            </a:r>
          </a:p>
          <a:p>
            <a:r>
              <a:rPr lang="en-US" dirty="0" smtClean="0"/>
              <a:t>Indian Ocean</a:t>
            </a:r>
          </a:p>
          <a:p>
            <a:r>
              <a:rPr lang="en-US" dirty="0" smtClean="0"/>
              <a:t>Harappa</a:t>
            </a:r>
          </a:p>
          <a:p>
            <a:r>
              <a:rPr lang="en-US" dirty="0" smtClean="0"/>
              <a:t>Mohenjo – Daro</a:t>
            </a:r>
          </a:p>
          <a:p>
            <a:r>
              <a:rPr lang="en-US" dirty="0" smtClean="0"/>
              <a:t>Ceylon</a:t>
            </a:r>
          </a:p>
          <a:p>
            <a:r>
              <a:rPr lang="en-US" dirty="0" smtClean="0"/>
              <a:t>Pataliputra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852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11119" y="231174"/>
            <a:ext cx="8394745" cy="829982"/>
          </a:xfrm>
        </p:spPr>
        <p:txBody>
          <a:bodyPr>
            <a:noAutofit/>
          </a:bodyPr>
          <a:lstStyle/>
          <a:p>
            <a:r>
              <a:rPr lang="en-US" sz="4800" dirty="0" smtClean="0"/>
              <a:t>The Four Noble Truths</a:t>
            </a:r>
          </a:p>
        </p:txBody>
      </p:sp>
      <p:pic>
        <p:nvPicPr>
          <p:cNvPr id="7" name="Picture 6" descr="Four-Noble-Truth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196" y="1061156"/>
            <a:ext cx="3967819" cy="49677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96580" y="5266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20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4199" y="231174"/>
            <a:ext cx="5967473" cy="829982"/>
          </a:xfrm>
        </p:spPr>
        <p:txBody>
          <a:bodyPr>
            <a:noAutofit/>
          </a:bodyPr>
          <a:lstStyle/>
          <a:p>
            <a:r>
              <a:rPr lang="en-US" sz="5400" dirty="0" smtClean="0"/>
              <a:t>The Eightfold Path</a:t>
            </a:r>
            <a:endParaRPr lang="en-US" sz="5400" dirty="0"/>
          </a:p>
        </p:txBody>
      </p:sp>
      <p:pic>
        <p:nvPicPr>
          <p:cNvPr id="4" name="Picture 3" descr="eightfoldpath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04" y="1185072"/>
            <a:ext cx="5838483" cy="480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81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The Spread of Buddhism</a:t>
            </a:r>
            <a:endParaRPr lang="en-US" sz="4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Theravada </a:t>
            </a:r>
            <a:r>
              <a:rPr lang="en-US" dirty="0" smtClean="0"/>
              <a:t>Buddhism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“</a:t>
            </a:r>
            <a:r>
              <a:rPr lang="en-US" dirty="0"/>
              <a:t>Teaching of the elders”		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	</a:t>
            </a:r>
          </a:p>
          <a:p>
            <a:pPr>
              <a:spcBef>
                <a:spcPts val="0"/>
              </a:spcBef>
            </a:pPr>
            <a:r>
              <a:rPr lang="en-US" dirty="0"/>
              <a:t>Spread to the south and </a:t>
            </a:r>
            <a:r>
              <a:rPr lang="en-US" dirty="0" smtClean="0"/>
              <a:t>east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vs. </a:t>
            </a:r>
            <a:r>
              <a:rPr lang="en-US" dirty="0"/>
              <a:t>Mahayana </a:t>
            </a:r>
            <a:r>
              <a:rPr lang="en-US" dirty="0" smtClean="0"/>
              <a:t>Buddhism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Spread northward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 descr="0306MC0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653" y="3519736"/>
            <a:ext cx="4141227" cy="310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36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Maurya Empire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Stephanie B.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Standards: </a:t>
            </a:r>
            <a:r>
              <a:rPr lang="en-US" dirty="0">
                <a:solidFill>
                  <a:srgbClr val="000000"/>
                </a:solidFill>
              </a:rPr>
              <a:t>6.5.6 and part of 6.5.7 </a:t>
            </a:r>
          </a:p>
        </p:txBody>
      </p:sp>
    </p:spTree>
    <p:extLst>
      <p:ext uri="{BB962C8B-B14F-4D97-AF65-F5344CB8AC3E}">
        <p14:creationId xmlns:p14="http://schemas.microsoft.com/office/powerpoint/2010/main" val="3122753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8058"/>
          </a:xfrm>
        </p:spPr>
        <p:txBody>
          <a:bodyPr/>
          <a:lstStyle/>
          <a:p>
            <a:r>
              <a:rPr lang="en-US" dirty="0" smtClean="0"/>
              <a:t>The Persians Invaded</a:t>
            </a:r>
            <a:endParaRPr lang="en-US" dirty="0"/>
          </a:p>
        </p:txBody>
      </p:sp>
      <p:pic>
        <p:nvPicPr>
          <p:cNvPr id="4" name="Content Placeholder 3" descr="IMG_03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2" b="120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5862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3547"/>
          </a:xfrm>
        </p:spPr>
        <p:txBody>
          <a:bodyPr/>
          <a:lstStyle/>
          <a:p>
            <a:r>
              <a:rPr lang="en-US" dirty="0" smtClean="0"/>
              <a:t>Alexander the Great Invaded</a:t>
            </a:r>
            <a:endParaRPr lang="en-US" dirty="0"/>
          </a:p>
        </p:txBody>
      </p:sp>
      <p:pic>
        <p:nvPicPr>
          <p:cNvPr id="4" name="Content Placeholder 3" descr="IMG_031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2" b="120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29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3612822" cy="116957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India’s First Empire:</a:t>
            </a:r>
            <a:br>
              <a:rPr lang="en-US" sz="3600" dirty="0" smtClean="0"/>
            </a:br>
            <a:r>
              <a:rPr lang="en-US" sz="3600" dirty="0" smtClean="0"/>
              <a:t>The Maurya Empire</a:t>
            </a:r>
            <a:endParaRPr lang="en-US" sz="36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09" b="-1060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6629" y="1758844"/>
            <a:ext cx="2652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321 B.C. – 183 B.C.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89392" y="2483492"/>
            <a:ext cx="385856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2F1F58"/>
                </a:solidFill>
              </a:rPr>
              <a:t>Founded by Chandragupta Maurya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2F1F58"/>
                </a:solidFill>
              </a:rPr>
              <a:t>Dynasty began in 321 B.C.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2F1F58"/>
                </a:solidFill>
              </a:rPr>
              <a:t>O</a:t>
            </a:r>
            <a:r>
              <a:rPr lang="en-US" sz="2400" dirty="0" smtClean="0">
                <a:solidFill>
                  <a:srgbClr val="2F1F58"/>
                </a:solidFill>
              </a:rPr>
              <a:t>rganized Government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2F1F58"/>
                </a:solidFill>
              </a:rPr>
              <a:t>Pataliputra = Capital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2F1F58"/>
                </a:solidFill>
              </a:rPr>
              <a:t>Strong Army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2F1F58"/>
                </a:solidFill>
              </a:rPr>
              <a:t>Postal System</a:t>
            </a:r>
          </a:p>
        </p:txBody>
      </p:sp>
    </p:spTree>
    <p:extLst>
      <p:ext uri="{BB962C8B-B14F-4D97-AF65-F5344CB8AC3E}">
        <p14:creationId xmlns:p14="http://schemas.microsoft.com/office/powerpoint/2010/main" val="74089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fusion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Infusion">
      <a:majorFont>
        <a:latin typeface="Mistral"/>
        <a:ea typeface=""/>
        <a:cs typeface=""/>
        <a:font script="Jpan" typeface="ＤＦＰ行書体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Infus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300000"/>
                <a:lumMod val="125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135000"/>
              </a:schemeClr>
            </a:duotone>
          </a:blip>
          <a:tile tx="0" ty="0" sx="40000" sy="40000" flip="none" algn="tl"/>
        </a:blipFill>
      </a:fillStyleLst>
      <a:lnStyleLst>
        <a:ln w="38100" cap="flat" cmpd="sng" algn="ctr">
          <a:solidFill>
            <a:schemeClr val="phClr">
              <a:alpha val="70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>
              <a:alpha val="50000"/>
            </a:schemeClr>
          </a:solidFill>
          <a:prstDash val="solid"/>
          <a:miter/>
        </a:ln>
        <a:ln w="88900" cap="flat" cmpd="sng" algn="ctr">
          <a:solidFill>
            <a:schemeClr val="phClr">
              <a:alpha val="4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r="13500000">
              <a:srgbClr val="000000">
                <a:alpha val="50000"/>
              </a:srgbClr>
            </a:innerShdw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Infusion.thmx</Template>
  <TotalTime>10</TotalTime>
  <Words>665</Words>
  <Application>Microsoft Macintosh PowerPoint</Application>
  <PresentationFormat>On-screen Show (4:3)</PresentationFormat>
  <Paragraphs>171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Infusion</vt:lpstr>
      <vt:lpstr>Buddhism</vt:lpstr>
      <vt:lpstr>Siddhartha Gautama</vt:lpstr>
      <vt:lpstr>PowerPoint Presentation</vt:lpstr>
      <vt:lpstr>PowerPoint Presentation</vt:lpstr>
      <vt:lpstr>The Spread of Buddhism</vt:lpstr>
      <vt:lpstr>The Maurya Empire</vt:lpstr>
      <vt:lpstr>The Persians Invaded</vt:lpstr>
      <vt:lpstr>Alexander the Great Invaded</vt:lpstr>
      <vt:lpstr>India’s First Empire: The Maurya Empire</vt:lpstr>
      <vt:lpstr>Emperor Asoka</vt:lpstr>
      <vt:lpstr>PowerPoint Presentation</vt:lpstr>
      <vt:lpstr>PowerPoint Presentation</vt:lpstr>
      <vt:lpstr>Center for a large Trade Network</vt:lpstr>
      <vt:lpstr>The Fall of the Maurya Empire</vt:lpstr>
      <vt:lpstr>Vedas</vt:lpstr>
      <vt:lpstr>The Gupta Empire</vt:lpstr>
      <vt:lpstr>Gupta</vt:lpstr>
      <vt:lpstr>Rulers</vt:lpstr>
      <vt:lpstr>Trade &amp; Trade Routes</vt:lpstr>
      <vt:lpstr>Trade with the World </vt:lpstr>
      <vt:lpstr> Hinduism</vt:lpstr>
      <vt:lpstr>Math</vt:lpstr>
      <vt:lpstr>More Math and Science</vt:lpstr>
      <vt:lpstr>Doctors of the Gupta Empire</vt:lpstr>
      <vt:lpstr>Add the following to your Map!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Buddhism</dc:title>
  <dc:creator>Stephanie Brownell</dc:creator>
  <cp:lastModifiedBy>Stephanie Brownell</cp:lastModifiedBy>
  <cp:revision>3</cp:revision>
  <dcterms:created xsi:type="dcterms:W3CDTF">2011-09-29T02:33:45Z</dcterms:created>
  <dcterms:modified xsi:type="dcterms:W3CDTF">2011-09-29T02:43:57Z</dcterms:modified>
</cp:coreProperties>
</file>