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0" r:id="rId5"/>
    <p:sldId id="261" r:id="rId6"/>
    <p:sldId id="265" r:id="rId7"/>
    <p:sldId id="266" r:id="rId8"/>
    <p:sldId id="267" r:id="rId9"/>
    <p:sldId id="262" r:id="rId10"/>
    <p:sldId id="263" r:id="rId11"/>
    <p:sldId id="264" r:id="rId12"/>
  </p:sldIdLst>
  <p:sldSz cx="18288000" cy="10287000"/>
  <p:notesSz cx="6858000" cy="9144000"/>
  <p:embeddedFontLst>
    <p:embeddedFont>
      <p:font typeface="SJSU Pride D 1" panose="020B0604020202020204" charset="0"/>
      <p:regular r:id="rId14"/>
    </p:embeddedFont>
    <p:embeddedFont>
      <p:font typeface="SJSU Pride D 2" panose="020B0604020202020204" charset="0"/>
      <p:regular r:id="rId15"/>
    </p:embeddedFont>
    <p:embeddedFont>
      <p:font typeface="SJSU Pride D 3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SJSU Spartan" panose="020B0604020202020204" charset="0"/>
      <p:regular r:id="rId21"/>
    </p:embeddedFont>
    <p:embeddedFont>
      <p:font typeface="SJSU Pride D 4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A823"/>
    <a:srgbClr val="005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E6932-38DE-43CE-8F62-74A11A0527B2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0FE6-9773-4CE5-BAAB-1193BE35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40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886982" y="5367894"/>
            <a:ext cx="13686648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865162" y="5367894"/>
            <a:ext cx="13708469" cy="0"/>
          </a:xfrm>
          <a:prstGeom prst="line">
            <a:avLst/>
          </a:prstGeom>
          <a:ln w="47625" cap="flat">
            <a:solidFill>
              <a:srgbClr val="E5A82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6939422" y="5561951"/>
            <a:ext cx="4409156" cy="2753007"/>
          </a:xfrm>
          <a:custGeom>
            <a:avLst/>
            <a:gdLst/>
            <a:ahLst/>
            <a:cxnLst/>
            <a:rect l="l" t="t" r="r" b="b"/>
            <a:pathLst>
              <a:path w="4409156" h="2753007">
                <a:moveTo>
                  <a:pt x="0" y="0"/>
                </a:moveTo>
                <a:lnTo>
                  <a:pt x="4409156" y="0"/>
                </a:lnTo>
                <a:lnTo>
                  <a:pt x="4409156" y="2753008"/>
                </a:lnTo>
                <a:lnTo>
                  <a:pt x="0" y="2753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55612" y="2371194"/>
            <a:ext cx="14976777" cy="2065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84"/>
              </a:lnSpc>
            </a:pPr>
            <a:r>
              <a:rPr lang="en-US" sz="12060" spc="1423">
                <a:solidFill>
                  <a:srgbClr val="FFFFFF"/>
                </a:solidFill>
                <a:latin typeface="SJSU Pride D 1"/>
              </a:rPr>
              <a:t>SOLUTIONS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55612" y="1239081"/>
            <a:ext cx="15427842" cy="165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39"/>
              </a:lnSpc>
            </a:pPr>
            <a:r>
              <a:rPr lang="en-US" sz="9599" spc="1718">
                <a:solidFill>
                  <a:srgbClr val="FFFFFF"/>
                </a:solidFill>
                <a:latin typeface="SJSU Pride D 2"/>
              </a:rPr>
              <a:t>TRANSPORTATION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920967" cy="30021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3002180"/>
                  </a:moveTo>
                  <a:lnTo>
                    <a:pt x="124460" y="3002180"/>
                  </a:lnTo>
                  <a:cubicBezTo>
                    <a:pt x="55880" y="3002180"/>
                    <a:pt x="0" y="2946300"/>
                    <a:pt x="0" y="28777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7720"/>
                  </a:lnTo>
                  <a:cubicBezTo>
                    <a:pt x="5920967" y="2946300"/>
                    <a:pt x="5865087" y="3002181"/>
                    <a:pt x="5796507" y="3002181"/>
                  </a:cubicBezTo>
                  <a:close/>
                </a:path>
              </a:pathLst>
            </a:custGeom>
            <a:solidFill>
              <a:srgbClr val="E5A823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1891568" y="4267281"/>
            <a:ext cx="4872055" cy="3248037"/>
          </a:xfrm>
          <a:custGeom>
            <a:avLst/>
            <a:gdLst/>
            <a:ahLst/>
            <a:cxnLst/>
            <a:rect l="l" t="t" r="r" b="b"/>
            <a:pathLst>
              <a:path w="4872055" h="3248037">
                <a:moveTo>
                  <a:pt x="0" y="0"/>
                </a:moveTo>
                <a:lnTo>
                  <a:pt x="4872055" y="0"/>
                </a:lnTo>
                <a:lnTo>
                  <a:pt x="4872055" y="3248036"/>
                </a:lnTo>
                <a:lnTo>
                  <a:pt x="0" y="3248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06" r="-920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707972" y="4263221"/>
            <a:ext cx="4872055" cy="3252097"/>
          </a:xfrm>
          <a:custGeom>
            <a:avLst/>
            <a:gdLst/>
            <a:ahLst/>
            <a:cxnLst/>
            <a:rect l="l" t="t" r="r" b="b"/>
            <a:pathLst>
              <a:path w="4872055" h="3252097">
                <a:moveTo>
                  <a:pt x="0" y="0"/>
                </a:moveTo>
                <a:lnTo>
                  <a:pt x="4872056" y="0"/>
                </a:lnTo>
                <a:lnTo>
                  <a:pt x="4872056" y="3252096"/>
                </a:lnTo>
                <a:lnTo>
                  <a:pt x="0" y="3252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4" r="-7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5684" y="4267281"/>
            <a:ext cx="4872055" cy="3248037"/>
          </a:xfrm>
          <a:custGeom>
            <a:avLst/>
            <a:gdLst/>
            <a:ahLst/>
            <a:cxnLst/>
            <a:rect l="l" t="t" r="r" b="b"/>
            <a:pathLst>
              <a:path w="4872055" h="3248037">
                <a:moveTo>
                  <a:pt x="0" y="0"/>
                </a:moveTo>
                <a:lnTo>
                  <a:pt x="4872055" y="0"/>
                </a:lnTo>
                <a:lnTo>
                  <a:pt x="4872055" y="3248036"/>
                </a:lnTo>
                <a:lnTo>
                  <a:pt x="0" y="32480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2331" b="-4266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38495" y="1547786"/>
            <a:ext cx="7961007" cy="2553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929"/>
              </a:lnSpc>
            </a:pPr>
            <a:r>
              <a:rPr lang="en-US" sz="9279">
                <a:solidFill>
                  <a:srgbClr val="FFFFFF"/>
                </a:solidFill>
                <a:latin typeface="SJSU Pride D 1"/>
              </a:rPr>
              <a:t>Additional Resources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63109" y="7636655"/>
            <a:ext cx="4277206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55A2"/>
                </a:solidFill>
                <a:latin typeface="SJSU Spartan"/>
              </a:rPr>
              <a:t>BayWheels Bike Share -Short Term Bike Rentals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05397" y="7636655"/>
            <a:ext cx="4277206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55A2"/>
                </a:solidFill>
                <a:latin typeface="SJSU Spartan"/>
              </a:rPr>
              <a:t>Zipcar-Short term on campus car rentals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88993" y="7636655"/>
            <a:ext cx="4277206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55A2"/>
                </a:solidFill>
                <a:latin typeface="SJSU Spartan"/>
              </a:rPr>
              <a:t>Transit App- Trip Planning with real time departures/arrivals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A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705850" y="2062469"/>
            <a:ext cx="9582150" cy="822453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Freeform 3"/>
          <p:cNvSpPr/>
          <p:nvPr/>
        </p:nvSpPr>
        <p:spPr>
          <a:xfrm>
            <a:off x="1625032" y="2062469"/>
            <a:ext cx="5407574" cy="6572439"/>
          </a:xfrm>
          <a:custGeom>
            <a:avLst/>
            <a:gdLst/>
            <a:ahLst/>
            <a:cxnLst/>
            <a:rect l="l" t="t" r="r" b="b"/>
            <a:pathLst>
              <a:path w="5407574" h="6572439">
                <a:moveTo>
                  <a:pt x="0" y="0"/>
                </a:moveTo>
                <a:lnTo>
                  <a:pt x="5407574" y="0"/>
                </a:lnTo>
                <a:lnTo>
                  <a:pt x="5407574" y="6572439"/>
                </a:lnTo>
                <a:lnTo>
                  <a:pt x="0" y="6572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156" r="-4115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781830" y="3182236"/>
            <a:ext cx="6201155" cy="82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20"/>
              </a:lnSpc>
              <a:spcBef>
                <a:spcPct val="0"/>
              </a:spcBef>
            </a:pPr>
            <a:r>
              <a:rPr lang="en-US" sz="6442">
                <a:solidFill>
                  <a:srgbClr val="0055A2"/>
                </a:solidFill>
                <a:latin typeface="SJSU Pride D 3"/>
              </a:rPr>
              <a:t>Contact Us!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81830" y="4432424"/>
            <a:ext cx="6655182" cy="3019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6"/>
              </a:lnSpc>
              <a:spcBef>
                <a:spcPts val="2898"/>
              </a:spcBef>
            </a:pPr>
            <a:r>
              <a:rPr lang="en-US" sz="2666">
                <a:solidFill>
                  <a:srgbClr val="0055A2"/>
                </a:solidFill>
                <a:latin typeface="SJSU Spartan"/>
              </a:rPr>
              <a:t>Student Union, East Wing Room 1800</a:t>
            </a:r>
          </a:p>
          <a:p>
            <a:pPr>
              <a:lnSpc>
                <a:spcPts val="3866"/>
              </a:lnSpc>
              <a:spcBef>
                <a:spcPts val="2898"/>
              </a:spcBef>
            </a:pPr>
            <a:r>
              <a:rPr lang="en-US" sz="2666">
                <a:solidFill>
                  <a:srgbClr val="0055A2"/>
                </a:solidFill>
                <a:latin typeface="SJSU Spartan"/>
              </a:rPr>
              <a:t>Phone: (408) 924-7433</a:t>
            </a:r>
          </a:p>
          <a:p>
            <a:pPr>
              <a:lnSpc>
                <a:spcPts val="3866"/>
              </a:lnSpc>
              <a:spcBef>
                <a:spcPts val="2898"/>
              </a:spcBef>
            </a:pPr>
            <a:r>
              <a:rPr lang="en-US" sz="2666">
                <a:solidFill>
                  <a:srgbClr val="0055A2"/>
                </a:solidFill>
                <a:latin typeface="SJSU Spartan"/>
              </a:rPr>
              <a:t>Email: transportation@sjsu.edu</a:t>
            </a:r>
          </a:p>
          <a:p>
            <a:pPr algn="l">
              <a:lnSpc>
                <a:spcPts val="3866"/>
              </a:lnSpc>
              <a:spcBef>
                <a:spcPts val="2899"/>
              </a:spcBef>
            </a:pPr>
            <a:r>
              <a:rPr lang="en-US" sz="2666">
                <a:solidFill>
                  <a:srgbClr val="0055A2"/>
                </a:solidFill>
                <a:latin typeface="SJSU Spartan"/>
              </a:rPr>
              <a:t>Website: ts.sjsu.edu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1019" y="0"/>
            <a:ext cx="8656981" cy="10287000"/>
          </a:xfrm>
          <a:custGeom>
            <a:avLst/>
            <a:gdLst/>
            <a:ahLst/>
            <a:cxnLst/>
            <a:rect l="l" t="t" r="r" b="b"/>
            <a:pathLst>
              <a:path w="8656981" h="10287000">
                <a:moveTo>
                  <a:pt x="0" y="0"/>
                </a:moveTo>
                <a:lnTo>
                  <a:pt x="8656981" y="0"/>
                </a:lnTo>
                <a:lnTo>
                  <a:pt x="86569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10" r="-390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0463" y="5522962"/>
            <a:ext cx="8201014" cy="2747784"/>
          </a:xfrm>
          <a:custGeom>
            <a:avLst/>
            <a:gdLst/>
            <a:ahLst/>
            <a:cxnLst/>
            <a:rect l="l" t="t" r="r" b="b"/>
            <a:pathLst>
              <a:path w="8201014" h="2747784">
                <a:moveTo>
                  <a:pt x="0" y="0"/>
                </a:moveTo>
                <a:lnTo>
                  <a:pt x="8201013" y="0"/>
                </a:lnTo>
                <a:lnTo>
                  <a:pt x="8201013" y="2747784"/>
                </a:lnTo>
                <a:lnTo>
                  <a:pt x="0" y="274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79933" y="719014"/>
            <a:ext cx="7222074" cy="1124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95"/>
              </a:lnSpc>
            </a:pPr>
            <a:r>
              <a:rPr lang="en-US" sz="8126">
                <a:solidFill>
                  <a:srgbClr val="FFB81A"/>
                </a:solidFill>
                <a:latin typeface="SJSU Pride D 1"/>
              </a:rPr>
              <a:t>Overview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434372"/>
            <a:ext cx="5061017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0780" lvl="1" indent="-330390">
              <a:lnSpc>
                <a:spcPts val="4896"/>
              </a:lnSpc>
              <a:buFont typeface="Arial"/>
              <a:buChar char="•"/>
            </a:pPr>
            <a:r>
              <a:rPr lang="en-US" sz="3060" dirty="0">
                <a:solidFill>
                  <a:srgbClr val="FFFFFF"/>
                </a:solidFill>
                <a:latin typeface="SJSU Spartan"/>
              </a:rPr>
              <a:t>Services</a:t>
            </a:r>
          </a:p>
          <a:p>
            <a:pPr marL="660780" lvl="1" indent="-330390">
              <a:lnSpc>
                <a:spcPts val="4896"/>
              </a:lnSpc>
              <a:buFont typeface="Arial"/>
              <a:buChar char="•"/>
            </a:pPr>
            <a:r>
              <a:rPr lang="en-US" sz="3060" dirty="0">
                <a:solidFill>
                  <a:srgbClr val="FFFFFF"/>
                </a:solidFill>
                <a:latin typeface="SJSU Spartan"/>
              </a:rPr>
              <a:t>Local Transit </a:t>
            </a:r>
          </a:p>
          <a:p>
            <a:pPr marL="660780" lvl="1" indent="-330390">
              <a:lnSpc>
                <a:spcPts val="4896"/>
              </a:lnSpc>
              <a:buFont typeface="Arial"/>
              <a:buChar char="•"/>
            </a:pPr>
            <a:r>
              <a:rPr lang="en-US" sz="3060" dirty="0">
                <a:solidFill>
                  <a:srgbClr val="FFFFFF"/>
                </a:solidFill>
                <a:latin typeface="SJSU Spartan"/>
              </a:rPr>
              <a:t>Regional </a:t>
            </a:r>
            <a:r>
              <a:rPr lang="en-US" sz="3060" dirty="0" smtClean="0">
                <a:solidFill>
                  <a:srgbClr val="FFFFFF"/>
                </a:solidFill>
                <a:latin typeface="SJSU Spartan"/>
              </a:rPr>
              <a:t>Transit</a:t>
            </a:r>
          </a:p>
          <a:p>
            <a:pPr marL="660780" lvl="1" indent="-330390">
              <a:lnSpc>
                <a:spcPts val="4896"/>
              </a:lnSpc>
              <a:buFont typeface="Arial"/>
              <a:buChar char="•"/>
            </a:pPr>
            <a:r>
              <a:rPr lang="en-US" sz="3060" dirty="0">
                <a:solidFill>
                  <a:srgbClr val="FFFFFF"/>
                </a:solidFill>
                <a:latin typeface="SJSU Spartan"/>
              </a:rPr>
              <a:t>Biking to </a:t>
            </a:r>
            <a:r>
              <a:rPr lang="en-US" sz="3060" dirty="0" smtClean="0">
                <a:solidFill>
                  <a:srgbClr val="FFFFFF"/>
                </a:solidFill>
                <a:latin typeface="SJSU Spartan"/>
              </a:rPr>
              <a:t>SJSU </a:t>
            </a:r>
            <a:endParaRPr lang="en-US" sz="3060" dirty="0">
              <a:solidFill>
                <a:srgbClr val="FFFFFF"/>
              </a:solidFill>
              <a:latin typeface="SJSU Spart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33315" y="1821360"/>
            <a:ext cx="3610685" cy="2458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6"/>
              </a:lnSpc>
            </a:pPr>
            <a:endParaRPr dirty="0"/>
          </a:p>
          <a:p>
            <a:pPr marL="660780" lvl="1" indent="-330390">
              <a:lnSpc>
                <a:spcPts val="4896"/>
              </a:lnSpc>
              <a:buFont typeface="Arial"/>
              <a:buChar char="•"/>
            </a:pPr>
            <a:r>
              <a:rPr lang="en-US" sz="3060" dirty="0" smtClean="0">
                <a:solidFill>
                  <a:srgbClr val="FFFFFF"/>
                </a:solidFill>
                <a:latin typeface="SJSU Spartan"/>
              </a:rPr>
              <a:t>Additional </a:t>
            </a:r>
            <a:r>
              <a:rPr lang="en-US" sz="3060" dirty="0">
                <a:solidFill>
                  <a:srgbClr val="FFFFFF"/>
                </a:solidFill>
                <a:latin typeface="SJSU Spartan"/>
              </a:rPr>
              <a:t>Resources</a:t>
            </a:r>
          </a:p>
          <a:p>
            <a:pPr marL="660780" lvl="1" indent="-330390">
              <a:lnSpc>
                <a:spcPts val="4896"/>
              </a:lnSpc>
              <a:buFont typeface="Arial"/>
              <a:buChar char="•"/>
            </a:pPr>
            <a:r>
              <a:rPr lang="en-US" sz="3060" dirty="0">
                <a:solidFill>
                  <a:srgbClr val="FFFFFF"/>
                </a:solidFill>
                <a:latin typeface="SJSU Spartan"/>
              </a:rPr>
              <a:t>Contact Us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0" y="1644474"/>
            <a:ext cx="7432863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182598" y="5729911"/>
            <a:ext cx="4557107" cy="4557089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45792" b="-9208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144000" y="-869814"/>
            <a:ext cx="7755878" cy="7755847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9020" r="-39020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359526" y="5729911"/>
            <a:ext cx="4209239" cy="420922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45113" b="-460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0" y="2398116"/>
            <a:ext cx="8115300" cy="2522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779"/>
              </a:lnSpc>
            </a:pPr>
            <a:r>
              <a:rPr lang="en-US" sz="9140">
                <a:solidFill>
                  <a:srgbClr val="FFFFFF"/>
                </a:solidFill>
                <a:latin typeface="SJSU Pride D 1"/>
              </a:rPr>
              <a:t>SmartPass Clipper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7433" y="5663236"/>
            <a:ext cx="8685328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SJSU Spartan"/>
              </a:rPr>
              <a:t>Valid on Santa Clara County Transit (VTA</a:t>
            </a:r>
            <a:r>
              <a:rPr lang="en-US" sz="3000" dirty="0" smtClean="0">
                <a:solidFill>
                  <a:srgbClr val="FFFFFF"/>
                </a:solidFill>
                <a:latin typeface="SJSU Spartan"/>
              </a:rPr>
              <a:t>)</a:t>
            </a:r>
          </a:p>
          <a:p>
            <a:pPr marL="647702" lvl="1" indent="-323851">
              <a:lnSpc>
                <a:spcPts val="4200"/>
              </a:lnSpc>
              <a:buFont typeface="Arial"/>
              <a:buChar char="•"/>
            </a:pPr>
            <a:r>
              <a:rPr lang="en-US" sz="3000" dirty="0" smtClean="0">
                <a:solidFill>
                  <a:srgbClr val="FFFFFF"/>
                </a:solidFill>
                <a:latin typeface="SJSU Spartan"/>
              </a:rPr>
              <a:t>Free rides on buses (including rapid) and light rail</a:t>
            </a:r>
            <a:endParaRPr lang="en-US" sz="3000" dirty="0">
              <a:solidFill>
                <a:srgbClr val="FFFFFF"/>
              </a:solidFill>
              <a:latin typeface="SJSU Spartan"/>
            </a:endParaRPr>
          </a:p>
          <a:p>
            <a:pPr marL="647702" lvl="1" indent="-323851">
              <a:lnSpc>
                <a:spcPts val="4200"/>
              </a:lnSpc>
              <a:buFont typeface="Arial"/>
              <a:buChar char="•"/>
            </a:pPr>
            <a:r>
              <a:rPr lang="en-US" sz="3000" dirty="0" smtClean="0">
                <a:solidFill>
                  <a:srgbClr val="FFFFFF"/>
                </a:solidFill>
                <a:latin typeface="SJSU Spartan"/>
              </a:rPr>
              <a:t>$</a:t>
            </a:r>
            <a:r>
              <a:rPr lang="en-US" sz="3000" dirty="0">
                <a:solidFill>
                  <a:srgbClr val="FFFFFF"/>
                </a:solidFill>
                <a:latin typeface="SJSU Spartan"/>
              </a:rPr>
              <a:t>3 Clipper card fee</a:t>
            </a:r>
          </a:p>
          <a:p>
            <a:pPr marL="647702" lvl="1" indent="-323851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SJSU Spartan"/>
              </a:rPr>
              <a:t>Remains active based on </a:t>
            </a:r>
            <a:r>
              <a:rPr lang="en-US" sz="3000" dirty="0" smtClean="0">
                <a:solidFill>
                  <a:srgbClr val="FFFFFF"/>
                </a:solidFill>
                <a:latin typeface="SJSU Spartan"/>
              </a:rPr>
              <a:t>enrollment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A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00023" y="1723982"/>
            <a:ext cx="8399424" cy="6299568"/>
          </a:xfrm>
          <a:custGeom>
            <a:avLst/>
            <a:gdLst/>
            <a:ahLst/>
            <a:cxnLst/>
            <a:rect l="l" t="t" r="r" b="b"/>
            <a:pathLst>
              <a:path w="8399424" h="6299568">
                <a:moveTo>
                  <a:pt x="0" y="0"/>
                </a:moveTo>
                <a:lnTo>
                  <a:pt x="8399424" y="0"/>
                </a:lnTo>
                <a:lnTo>
                  <a:pt x="8399424" y="6299567"/>
                </a:lnTo>
                <a:lnTo>
                  <a:pt x="0" y="6299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09511" y="967248"/>
            <a:ext cx="5386698" cy="2759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27"/>
              </a:lnSpc>
              <a:spcBef>
                <a:spcPct val="0"/>
              </a:spcBef>
            </a:pPr>
            <a:r>
              <a:rPr lang="en-US" sz="7300">
                <a:solidFill>
                  <a:srgbClr val="0055A2"/>
                </a:solidFill>
                <a:latin typeface="SJSU Pride D 3"/>
              </a:rPr>
              <a:t>Regional Transit to SJ Diridon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97842" y="4219892"/>
            <a:ext cx="7732663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55A2"/>
                </a:solidFill>
                <a:latin typeface="SJSU Spartan"/>
              </a:rPr>
              <a:t>Altamont Corridor Express Train 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55A2"/>
                </a:solidFill>
                <a:latin typeface="SJSU Spartan"/>
              </a:rPr>
              <a:t>Highway 17 </a:t>
            </a:r>
            <a:r>
              <a:rPr lang="en-US" sz="3399" dirty="0" smtClean="0">
                <a:solidFill>
                  <a:srgbClr val="0055A2"/>
                </a:solidFill>
                <a:latin typeface="SJSU Spartan"/>
              </a:rPr>
              <a:t>Express Bus</a:t>
            </a:r>
            <a:endParaRPr lang="en-US" sz="3399" dirty="0">
              <a:solidFill>
                <a:srgbClr val="0055A2"/>
              </a:solidFill>
              <a:latin typeface="SJSU Spartan"/>
            </a:endParaRP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0055A2"/>
                </a:solidFill>
                <a:latin typeface="SJSU Spartan"/>
              </a:rPr>
              <a:t>Caltrain</a:t>
            </a:r>
            <a:r>
              <a:rPr lang="en-US" sz="3399" dirty="0">
                <a:solidFill>
                  <a:srgbClr val="0055A2"/>
                </a:solidFill>
                <a:latin typeface="SJSU Spartan"/>
              </a:rPr>
              <a:t> </a:t>
            </a:r>
            <a:endParaRPr lang="en-US" sz="3399" dirty="0" smtClean="0">
              <a:solidFill>
                <a:srgbClr val="0055A2"/>
              </a:solidFill>
              <a:latin typeface="SJSU Spartan"/>
            </a:endParaRP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dirty="0" smtClean="0">
                <a:solidFill>
                  <a:srgbClr val="0055A2"/>
                </a:solidFill>
                <a:latin typeface="SJSU Spartan"/>
              </a:rPr>
              <a:t>Capitol Corridor</a:t>
            </a:r>
            <a:endParaRPr lang="en-US" sz="3399" dirty="0">
              <a:solidFill>
                <a:srgbClr val="0055A2"/>
              </a:solidFill>
              <a:latin typeface="SJSU Spart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459183"/>
            <a:ext cx="8765257" cy="882781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2125933"/>
            <a:ext cx="6606889" cy="8042155"/>
            <a:chOff x="0" y="371475"/>
            <a:chExt cx="8809185" cy="10722874"/>
          </a:xfrm>
        </p:grpSpPr>
        <p:sp>
          <p:nvSpPr>
            <p:cNvPr id="5" name="TextBox 5"/>
            <p:cNvSpPr txBox="1"/>
            <p:nvPr/>
          </p:nvSpPr>
          <p:spPr>
            <a:xfrm>
              <a:off x="0" y="371475"/>
              <a:ext cx="8809185" cy="1657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150"/>
                </a:lnSpc>
              </a:pPr>
              <a:r>
                <a:rPr lang="en-US" sz="10062" dirty="0">
                  <a:solidFill>
                    <a:srgbClr val="E5A823"/>
                  </a:solidFill>
                  <a:latin typeface="SJSU Pride D 3"/>
                </a:rPr>
                <a:t>BART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733086"/>
              <a:ext cx="6866448" cy="83612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82925" lvl="1" indent="-291463" algn="l">
                <a:lnSpc>
                  <a:spcPts val="3914"/>
                </a:lnSpc>
                <a:spcBef>
                  <a:spcPts val="1468"/>
                </a:spcBef>
                <a:buFont typeface="Arial"/>
                <a:buChar char="•"/>
              </a:pPr>
              <a:r>
                <a:rPr lang="en-US" sz="2699" dirty="0">
                  <a:solidFill>
                    <a:srgbClr val="0055A2"/>
                  </a:solidFill>
                  <a:latin typeface="SJSU Spartan"/>
                </a:rPr>
                <a:t>VTA </a:t>
              </a:r>
              <a:r>
                <a:rPr lang="en-US" sz="2699" dirty="0" smtClean="0">
                  <a:solidFill>
                    <a:srgbClr val="0055A2"/>
                  </a:solidFill>
                  <a:latin typeface="SJSU Spartan"/>
                </a:rPr>
                <a:t>transfer </a:t>
              </a:r>
              <a:r>
                <a:rPr lang="en-US" sz="2699" dirty="0">
                  <a:solidFill>
                    <a:srgbClr val="0055A2"/>
                  </a:solidFill>
                  <a:latin typeface="SJSU Spartan"/>
                </a:rPr>
                <a:t>on Rapid 500 to </a:t>
              </a:r>
              <a:r>
                <a:rPr lang="en-US" sz="2699" dirty="0" smtClean="0">
                  <a:solidFill>
                    <a:srgbClr val="0055A2"/>
                  </a:solidFill>
                  <a:latin typeface="SJSU Spartan"/>
                </a:rPr>
                <a:t>SJSU</a:t>
              </a:r>
            </a:p>
            <a:p>
              <a:pPr marL="582925" lvl="1" indent="-291463" algn="l">
                <a:lnSpc>
                  <a:spcPts val="3914"/>
                </a:lnSpc>
                <a:spcBef>
                  <a:spcPts val="1468"/>
                </a:spcBef>
                <a:buFont typeface="Arial"/>
                <a:buChar char="•"/>
              </a:pPr>
              <a:r>
                <a:rPr lang="en-US" sz="2699" dirty="0" smtClean="0">
                  <a:solidFill>
                    <a:srgbClr val="0055A2"/>
                  </a:solidFill>
                  <a:latin typeface="SJSU Spartan"/>
                </a:rPr>
                <a:t>Cheaper and more frequent than Caltrain, serves more of San Francisco</a:t>
              </a:r>
            </a:p>
            <a:p>
              <a:pPr marL="582925" lvl="1" indent="-291463" algn="l">
                <a:lnSpc>
                  <a:spcPts val="3914"/>
                </a:lnSpc>
                <a:spcBef>
                  <a:spcPts val="1468"/>
                </a:spcBef>
                <a:buFont typeface="Arial"/>
                <a:buChar char="•"/>
              </a:pPr>
              <a:r>
                <a:rPr lang="en-US" sz="2699" dirty="0" smtClean="0">
                  <a:solidFill>
                    <a:srgbClr val="0055A2"/>
                  </a:solidFill>
                  <a:latin typeface="SJSU Spartan"/>
                </a:rPr>
                <a:t>Service to SFO and OAK</a:t>
              </a:r>
            </a:p>
            <a:p>
              <a:pPr marL="582925" lvl="1" indent="-291463" algn="l">
                <a:lnSpc>
                  <a:spcPts val="3914"/>
                </a:lnSpc>
                <a:spcBef>
                  <a:spcPts val="1468"/>
                </a:spcBef>
                <a:buFont typeface="Arial"/>
                <a:buChar char="•"/>
              </a:pPr>
              <a:r>
                <a:rPr lang="en-US" sz="2699" dirty="0" smtClean="0">
                  <a:solidFill>
                    <a:srgbClr val="0055A2"/>
                  </a:solidFill>
                  <a:latin typeface="SJSU Spartan"/>
                </a:rPr>
                <a:t>Use Caltrain from South San Francisco, San Bruno, Millbrae</a:t>
              </a:r>
            </a:p>
            <a:p>
              <a:pPr marL="582925" lvl="1" indent="-291463" algn="l">
                <a:lnSpc>
                  <a:spcPts val="3914"/>
                </a:lnSpc>
                <a:spcBef>
                  <a:spcPts val="1468"/>
                </a:spcBef>
                <a:buFont typeface="Arial"/>
                <a:buChar char="•"/>
              </a:pPr>
              <a:endParaRPr lang="en-US" sz="2699" dirty="0">
                <a:solidFill>
                  <a:srgbClr val="0055A2"/>
                </a:solidFill>
                <a:latin typeface="SJSU Spartan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876300"/>
            <a:ext cx="7177393" cy="556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6057900"/>
            <a:ext cx="5334000" cy="4000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A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459183"/>
            <a:ext cx="8765257" cy="882781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>
            <a:off x="1028700" y="2125933"/>
            <a:ext cx="6606889" cy="1111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50"/>
              </a:lnSpc>
            </a:pPr>
            <a:r>
              <a:rPr lang="en-US" sz="10062" dirty="0" smtClean="0">
                <a:solidFill>
                  <a:srgbClr val="0055A2"/>
                </a:solidFill>
                <a:latin typeface="SJSU Pride D 3"/>
              </a:rPr>
              <a:t>ACE</a:t>
            </a:r>
            <a:endParaRPr lang="en-US" sz="10062" dirty="0">
              <a:solidFill>
                <a:srgbClr val="0055A2"/>
              </a:solidFill>
              <a:latin typeface="SJSU Pride D 3"/>
            </a:endParaRPr>
          </a:p>
        </p:txBody>
      </p:sp>
      <p:sp>
        <p:nvSpPr>
          <p:cNvPr id="4" name="Google Shape;131;p6"/>
          <p:cNvSpPr txBox="1"/>
          <p:nvPr/>
        </p:nvSpPr>
        <p:spPr>
          <a:xfrm>
            <a:off x="1028700" y="3550175"/>
            <a:ext cx="6037500" cy="539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82924" marR="0" lvl="1" indent="-291462" algn="l" rtl="0">
              <a:lnSpc>
                <a:spcPct val="145016"/>
              </a:lnSpc>
              <a:spcBef>
                <a:spcPts val="0"/>
              </a:spcBef>
              <a:spcAft>
                <a:spcPts val="0"/>
              </a:spcAft>
              <a:buClr>
                <a:srgbClr val="0055A2"/>
              </a:buClr>
              <a:buSzPts val="2699"/>
              <a:buFont typeface="Arial"/>
              <a:buChar char="•"/>
            </a:pPr>
            <a:r>
              <a:rPr lang="en-US" sz="2699" dirty="0">
                <a:solidFill>
                  <a:srgbClr val="0055A2"/>
                </a:solidFill>
              </a:rPr>
              <a:t>Free </a:t>
            </a:r>
            <a:r>
              <a:rPr lang="en-US" sz="2699" b="0" i="0" u="none" strike="noStrike" cap="none" dirty="0">
                <a:solidFill>
                  <a:srgbClr val="0055A2"/>
                </a:solidFill>
                <a:latin typeface="Arial"/>
                <a:ea typeface="Arial"/>
                <a:cs typeface="Arial"/>
                <a:sym typeface="Arial"/>
              </a:rPr>
              <a:t>VTA transfers </a:t>
            </a:r>
            <a:r>
              <a:rPr lang="en-US" sz="2699" dirty="0">
                <a:solidFill>
                  <a:srgbClr val="0055A2"/>
                </a:solidFill>
              </a:rPr>
              <a:t>with ACE ticket</a:t>
            </a:r>
            <a:endParaRPr dirty="0"/>
          </a:p>
          <a:p>
            <a:pPr marL="582924" marR="0" lvl="1" indent="-291462" algn="l" rtl="0">
              <a:lnSpc>
                <a:spcPct val="145016"/>
              </a:lnSpc>
              <a:spcBef>
                <a:spcPts val="1468"/>
              </a:spcBef>
              <a:spcAft>
                <a:spcPts val="0"/>
              </a:spcAft>
              <a:buClr>
                <a:srgbClr val="0055A2"/>
              </a:buClr>
              <a:buSzPts val="2699"/>
              <a:buFont typeface="Arial"/>
              <a:buChar char="•"/>
            </a:pPr>
            <a:r>
              <a:rPr lang="en-US" sz="2699" dirty="0">
                <a:solidFill>
                  <a:srgbClr val="0055A2"/>
                </a:solidFill>
              </a:rPr>
              <a:t>4 daily round trips between Stockton, Tri-Valley, and San Jose</a:t>
            </a:r>
            <a:endParaRPr sz="2699" dirty="0">
              <a:solidFill>
                <a:srgbClr val="0055A2"/>
              </a:solidFill>
            </a:endParaRPr>
          </a:p>
          <a:p>
            <a:pPr marL="582924" marR="0" lvl="1" indent="-291462" algn="l" rtl="0">
              <a:lnSpc>
                <a:spcPct val="145016"/>
              </a:lnSpc>
              <a:spcBef>
                <a:spcPts val="1468"/>
              </a:spcBef>
              <a:spcAft>
                <a:spcPts val="0"/>
              </a:spcAft>
              <a:buClr>
                <a:srgbClr val="0055A2"/>
              </a:buClr>
              <a:buSzPts val="2699"/>
              <a:buFont typeface="Arial"/>
              <a:buChar char="•"/>
            </a:pPr>
            <a:r>
              <a:rPr lang="en-US" sz="2699" dirty="0">
                <a:solidFill>
                  <a:srgbClr val="0055A2"/>
                </a:solidFill>
              </a:rPr>
              <a:t>50% off 20-ride and monthly passes for students and employees</a:t>
            </a:r>
            <a:endParaRPr sz="2699" dirty="0">
              <a:solidFill>
                <a:srgbClr val="0055A2"/>
              </a:solidFill>
            </a:endParaRPr>
          </a:p>
          <a:p>
            <a:pPr marL="582924" marR="0" lvl="1" indent="-291462" algn="l" rtl="0">
              <a:lnSpc>
                <a:spcPct val="145016"/>
              </a:lnSpc>
              <a:spcBef>
                <a:spcPts val="1468"/>
              </a:spcBef>
              <a:spcAft>
                <a:spcPts val="0"/>
              </a:spcAft>
              <a:buClr>
                <a:srgbClr val="0055A2"/>
              </a:buClr>
              <a:buSzPts val="2699"/>
              <a:buChar char="•"/>
            </a:pPr>
            <a:r>
              <a:rPr lang="en-US" sz="2699" dirty="0">
                <a:solidFill>
                  <a:srgbClr val="0055A2"/>
                </a:solidFill>
              </a:rPr>
              <a:t>Become an ACE College Student Ambassador for free roundtrip tickets, goodie package, &amp; resume </a:t>
            </a:r>
            <a:r>
              <a:rPr lang="en-US" sz="2699" dirty="0" smtClean="0">
                <a:solidFill>
                  <a:srgbClr val="0055A2"/>
                </a:solidFill>
              </a:rPr>
              <a:t>boost</a:t>
            </a:r>
            <a:endParaRPr sz="2699" dirty="0">
              <a:solidFill>
                <a:srgbClr val="0055A2"/>
              </a:solidFill>
            </a:endParaRPr>
          </a:p>
        </p:txBody>
      </p:sp>
      <p:pic>
        <p:nvPicPr>
          <p:cNvPr id="6" name="Google Shape;132;p6"/>
          <p:cNvPicPr preferRelativeResize="0"/>
          <p:nvPr/>
        </p:nvPicPr>
        <p:blipFill rotWithShape="1">
          <a:blip r:embed="rId2">
            <a:alphaModFix/>
          </a:blip>
          <a:srcRect l="13785" t="6594"/>
          <a:stretch/>
        </p:blipFill>
        <p:spPr>
          <a:xfrm>
            <a:off x="7635600" y="345650"/>
            <a:ext cx="6756152" cy="631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3;p6"/>
          <p:cNvPicPr preferRelativeResize="0"/>
          <p:nvPr/>
        </p:nvPicPr>
        <p:blipFill rotWithShape="1">
          <a:blip r:embed="rId3">
            <a:alphaModFix/>
          </a:blip>
          <a:srcRect t="2496"/>
          <a:stretch/>
        </p:blipFill>
        <p:spPr>
          <a:xfrm>
            <a:off x="12887318" y="5143500"/>
            <a:ext cx="5086224" cy="489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2FAEFE-479E-2D09-19B2-DB38E2245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690" y="7132791"/>
            <a:ext cx="1669930" cy="2059023"/>
          </a:xfrm>
          <a:prstGeom prst="rect">
            <a:avLst/>
          </a:prstGeom>
        </p:spPr>
      </p:pic>
      <p:sp>
        <p:nvSpPr>
          <p:cNvPr id="9" name="Google Shape;135;p6"/>
          <p:cNvSpPr txBox="1"/>
          <p:nvPr/>
        </p:nvSpPr>
        <p:spPr>
          <a:xfrm>
            <a:off x="9926690" y="9057467"/>
            <a:ext cx="1669930" cy="4388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bit.ly</a:t>
            </a:r>
            <a:r>
              <a:rPr lang="en-US" sz="135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/</a:t>
            </a:r>
            <a:r>
              <a:rPr lang="en-US" sz="135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acerailcollege</a:t>
            </a:r>
            <a:endParaRPr sz="135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2786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459183"/>
            <a:ext cx="8765257" cy="882781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>
            <a:off x="1021773" y="2171700"/>
            <a:ext cx="6606889" cy="2162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50"/>
              </a:lnSpc>
            </a:pPr>
            <a:r>
              <a:rPr lang="en-US" sz="10062" dirty="0" smtClean="0">
                <a:solidFill>
                  <a:srgbClr val="E5A823"/>
                </a:solidFill>
                <a:latin typeface="SJSU Pride D 3"/>
              </a:rPr>
              <a:t>Highway 17 Express</a:t>
            </a:r>
            <a:endParaRPr lang="en-US" sz="10062" dirty="0">
              <a:solidFill>
                <a:srgbClr val="E5A823"/>
              </a:solidFill>
              <a:latin typeface="SJSU Pride D 3"/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1021773" y="4533900"/>
            <a:ext cx="5149836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5" lvl="1" indent="-291463" algn="l">
              <a:lnSpc>
                <a:spcPts val="3914"/>
              </a:lnSpc>
              <a:spcBef>
                <a:spcPts val="1468"/>
              </a:spcBef>
              <a:buFont typeface="Arial"/>
              <a:buChar char="•"/>
            </a:pPr>
            <a:r>
              <a:rPr lang="en-US" sz="2699" dirty="0">
                <a:solidFill>
                  <a:srgbClr val="0055A2"/>
                </a:solidFill>
                <a:latin typeface="SJSU Spartan"/>
              </a:rPr>
              <a:t>VTA </a:t>
            </a:r>
            <a:r>
              <a:rPr lang="en-US" sz="2699" dirty="0" smtClean="0">
                <a:solidFill>
                  <a:srgbClr val="0055A2"/>
                </a:solidFill>
                <a:latin typeface="SJSU Spartan"/>
              </a:rPr>
              <a:t>transfer </a:t>
            </a:r>
            <a:r>
              <a:rPr lang="en-US" sz="2699" dirty="0">
                <a:solidFill>
                  <a:srgbClr val="0055A2"/>
                </a:solidFill>
                <a:latin typeface="SJSU Spartan"/>
              </a:rPr>
              <a:t>on Rapid 500 to </a:t>
            </a:r>
            <a:r>
              <a:rPr lang="en-US" sz="2699" dirty="0" smtClean="0">
                <a:solidFill>
                  <a:srgbClr val="0055A2"/>
                </a:solidFill>
                <a:latin typeface="SJSU Spartan"/>
              </a:rPr>
              <a:t>SJSU</a:t>
            </a:r>
          </a:p>
          <a:p>
            <a:pPr marL="582925" lvl="1" indent="-291463" algn="l">
              <a:lnSpc>
                <a:spcPts val="3914"/>
              </a:lnSpc>
              <a:spcBef>
                <a:spcPts val="1468"/>
              </a:spcBef>
              <a:buFont typeface="Arial"/>
              <a:buChar char="•"/>
            </a:pPr>
            <a:r>
              <a:rPr lang="en-US" sz="2699" dirty="0" smtClean="0">
                <a:solidFill>
                  <a:srgbClr val="0055A2"/>
                </a:solidFill>
                <a:latin typeface="SJSU Spartan"/>
              </a:rPr>
              <a:t>10% discount on 15 ride bundles and monthly passes</a:t>
            </a:r>
          </a:p>
          <a:p>
            <a:pPr marL="582925" lvl="1" indent="-291463" algn="l">
              <a:lnSpc>
                <a:spcPts val="3914"/>
              </a:lnSpc>
              <a:spcBef>
                <a:spcPts val="1468"/>
              </a:spcBef>
              <a:buFont typeface="Arial"/>
              <a:buChar char="•"/>
            </a:pPr>
            <a:r>
              <a:rPr lang="en-US" sz="2699" dirty="0" smtClean="0">
                <a:solidFill>
                  <a:srgbClr val="0055A2"/>
                </a:solidFill>
                <a:latin typeface="SJSU Spartan"/>
              </a:rPr>
              <a:t>Not all trips serve Scott’s Valley or SJSU, check schedule</a:t>
            </a:r>
          </a:p>
          <a:p>
            <a:pPr marL="582925" lvl="1" indent="-291463" algn="l">
              <a:lnSpc>
                <a:spcPts val="3914"/>
              </a:lnSpc>
              <a:spcBef>
                <a:spcPts val="1468"/>
              </a:spcBef>
              <a:buFont typeface="Arial"/>
              <a:buChar char="•"/>
            </a:pPr>
            <a:endParaRPr lang="en-US" sz="2699" dirty="0" smtClean="0">
              <a:solidFill>
                <a:srgbClr val="0055A2"/>
              </a:solidFill>
              <a:latin typeface="SJSU Spartan"/>
            </a:endParaRPr>
          </a:p>
          <a:p>
            <a:pPr marL="582925" lvl="1" indent="-291463" algn="l">
              <a:lnSpc>
                <a:spcPts val="3914"/>
              </a:lnSpc>
              <a:spcBef>
                <a:spcPts val="1468"/>
              </a:spcBef>
              <a:buFont typeface="Arial"/>
              <a:buChar char="•"/>
            </a:pPr>
            <a:endParaRPr lang="en-US" sz="2699" dirty="0">
              <a:solidFill>
                <a:srgbClr val="0055A2"/>
              </a:solidFill>
              <a:latin typeface="SJSU Spart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14300"/>
            <a:ext cx="6860133" cy="1005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9" t="-73" r="8798" b="73"/>
          <a:stretch/>
        </p:blipFill>
        <p:spPr>
          <a:xfrm>
            <a:off x="13716001" y="5445414"/>
            <a:ext cx="4450740" cy="427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02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A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459183"/>
            <a:ext cx="8765257" cy="882781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>
            <a:off x="1028700" y="2125933"/>
            <a:ext cx="6606889" cy="2162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50"/>
              </a:lnSpc>
            </a:pPr>
            <a:r>
              <a:rPr lang="en-US" sz="10062" dirty="0" smtClean="0">
                <a:solidFill>
                  <a:srgbClr val="0055A2"/>
                </a:solidFill>
                <a:latin typeface="SJSU Pride D 3"/>
              </a:rPr>
              <a:t>Capitol Corridor</a:t>
            </a:r>
            <a:endParaRPr lang="en-US" sz="10062" dirty="0">
              <a:solidFill>
                <a:srgbClr val="0055A2"/>
              </a:solidFill>
              <a:latin typeface="SJSU Pride D 3"/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1028700" y="4381500"/>
            <a:ext cx="5149836" cy="288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5" lvl="1" indent="-291463" algn="l">
              <a:lnSpc>
                <a:spcPts val="3914"/>
              </a:lnSpc>
              <a:spcBef>
                <a:spcPts val="1468"/>
              </a:spcBef>
              <a:buFont typeface="Arial"/>
              <a:buChar char="•"/>
            </a:pPr>
            <a:r>
              <a:rPr lang="en-US" sz="2699" dirty="0">
                <a:solidFill>
                  <a:srgbClr val="0055A2"/>
                </a:solidFill>
                <a:latin typeface="SJSU Spartan"/>
              </a:rPr>
              <a:t>VTA </a:t>
            </a:r>
            <a:r>
              <a:rPr lang="en-US" sz="2699" dirty="0" smtClean="0">
                <a:solidFill>
                  <a:srgbClr val="0055A2"/>
                </a:solidFill>
                <a:latin typeface="SJSU Spartan"/>
              </a:rPr>
              <a:t>transfer </a:t>
            </a:r>
            <a:r>
              <a:rPr lang="en-US" sz="2699" dirty="0">
                <a:solidFill>
                  <a:srgbClr val="0055A2"/>
                </a:solidFill>
                <a:latin typeface="SJSU Spartan"/>
              </a:rPr>
              <a:t>on Rapid 500 to </a:t>
            </a:r>
            <a:r>
              <a:rPr lang="en-US" sz="2699" dirty="0" smtClean="0">
                <a:solidFill>
                  <a:srgbClr val="0055A2"/>
                </a:solidFill>
                <a:latin typeface="SJSU Spartan"/>
              </a:rPr>
              <a:t>SJSU</a:t>
            </a:r>
          </a:p>
          <a:p>
            <a:pPr marL="582925" lvl="1" indent="-291463" algn="l">
              <a:lnSpc>
                <a:spcPts val="3914"/>
              </a:lnSpc>
              <a:spcBef>
                <a:spcPts val="1468"/>
              </a:spcBef>
              <a:buFont typeface="Arial"/>
              <a:buChar char="•"/>
            </a:pPr>
            <a:r>
              <a:rPr lang="en-US" sz="2699" dirty="0" smtClean="0">
                <a:solidFill>
                  <a:srgbClr val="0055A2"/>
                </a:solidFill>
                <a:latin typeface="SJSU Spartan"/>
              </a:rPr>
              <a:t>Service from Sacramento area to San Jose</a:t>
            </a:r>
            <a:endParaRPr lang="en-US" sz="2699" dirty="0" smtClean="0">
              <a:solidFill>
                <a:srgbClr val="0055A2"/>
              </a:solidFill>
              <a:latin typeface="SJSU Spartan"/>
            </a:endParaRPr>
          </a:p>
          <a:p>
            <a:pPr marL="582925" lvl="1" indent="-291463" algn="l">
              <a:lnSpc>
                <a:spcPts val="3914"/>
              </a:lnSpc>
              <a:spcBef>
                <a:spcPts val="1468"/>
              </a:spcBef>
              <a:buFont typeface="Arial"/>
              <a:buChar char="•"/>
            </a:pPr>
            <a:r>
              <a:rPr lang="en-US" sz="2699" dirty="0" smtClean="0">
                <a:solidFill>
                  <a:srgbClr val="0055A2"/>
                </a:solidFill>
                <a:latin typeface="SJSU Spartan"/>
              </a:rPr>
              <a:t>15% Discount Under 25</a:t>
            </a:r>
            <a:endParaRPr lang="en-US" sz="2699" dirty="0" smtClean="0">
              <a:solidFill>
                <a:srgbClr val="0055A2"/>
              </a:solidFill>
              <a:latin typeface="SJSU Spart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05" y="419100"/>
            <a:ext cx="5622895" cy="5407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600700"/>
            <a:ext cx="6096000" cy="419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050" y="952500"/>
            <a:ext cx="32385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44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A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143500"/>
            <a:ext cx="5481129" cy="51435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5481129" y="0"/>
            <a:ext cx="5481129" cy="51435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>
            <a:off x="5481129" y="5143500"/>
            <a:ext cx="5481129" cy="5143500"/>
          </a:xfrm>
          <a:custGeom>
            <a:avLst/>
            <a:gdLst/>
            <a:ahLst/>
            <a:cxnLst/>
            <a:rect l="l" t="t" r="r" b="b"/>
            <a:pathLst>
              <a:path w="5481129" h="5143500">
                <a:moveTo>
                  <a:pt x="0" y="0"/>
                </a:moveTo>
                <a:lnTo>
                  <a:pt x="5481130" y="0"/>
                </a:lnTo>
                <a:lnTo>
                  <a:pt x="548113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80" r="-2038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5481129" cy="5143500"/>
          </a:xfrm>
          <a:custGeom>
            <a:avLst/>
            <a:gdLst/>
            <a:ahLst/>
            <a:cxnLst/>
            <a:rect l="l" t="t" r="r" b="b"/>
            <a:pathLst>
              <a:path w="5481129" h="5143500">
                <a:moveTo>
                  <a:pt x="0" y="0"/>
                </a:moveTo>
                <a:lnTo>
                  <a:pt x="5481129" y="0"/>
                </a:lnTo>
                <a:lnTo>
                  <a:pt x="5481129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23" b="-3012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137054" y="1200150"/>
            <a:ext cx="4702335" cy="1798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34"/>
              </a:lnSpc>
              <a:spcBef>
                <a:spcPct val="0"/>
              </a:spcBef>
            </a:pPr>
            <a:r>
              <a:rPr lang="en-US" sz="7299">
                <a:solidFill>
                  <a:srgbClr val="0055A2"/>
                </a:solidFill>
                <a:latin typeface="SJSU Pride D 3"/>
              </a:rPr>
              <a:t>Biking to SJSU</a:t>
            </a:r>
          </a:p>
        </p:txBody>
      </p:sp>
      <p:sp>
        <p:nvSpPr>
          <p:cNvPr id="7" name="AutoShape 7"/>
          <p:cNvSpPr/>
          <p:nvPr/>
        </p:nvSpPr>
        <p:spPr>
          <a:xfrm>
            <a:off x="10962259" y="6586710"/>
            <a:ext cx="7316884" cy="3700290"/>
          </a:xfrm>
          <a:prstGeom prst="rect">
            <a:avLst/>
          </a:prstGeom>
          <a:solidFill>
            <a:srgbClr val="FFFFFF">
              <a:alpha val="65882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6383310" y="2042111"/>
            <a:ext cx="3676768" cy="1199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62"/>
              </a:lnSpc>
              <a:spcBef>
                <a:spcPct val="0"/>
              </a:spcBef>
            </a:pPr>
            <a:r>
              <a:rPr lang="en-US" sz="4200" u="sng">
                <a:solidFill>
                  <a:srgbClr val="0055A2"/>
                </a:solidFill>
                <a:latin typeface="SJSU Pride D 4"/>
              </a:rPr>
              <a:t>6 Enclosures on Campus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2181" y="7129740"/>
            <a:ext cx="3676768" cy="1199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62"/>
              </a:lnSpc>
              <a:spcBef>
                <a:spcPct val="0"/>
              </a:spcBef>
            </a:pPr>
            <a:r>
              <a:rPr lang="en-US" sz="4200" u="sng">
                <a:solidFill>
                  <a:srgbClr val="0055A2"/>
                </a:solidFill>
                <a:latin typeface="SJSU Pride D 4"/>
              </a:rPr>
              <a:t>Protect your bike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49838" y="7827343"/>
            <a:ext cx="3676768" cy="609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62"/>
              </a:lnSpc>
              <a:spcBef>
                <a:spcPct val="0"/>
              </a:spcBef>
            </a:pPr>
            <a:r>
              <a:rPr lang="en-US" sz="4200" u="sng">
                <a:solidFill>
                  <a:srgbClr val="0055A2"/>
                </a:solidFill>
                <a:latin typeface="SJSU Pride D 4"/>
              </a:rPr>
              <a:t>Use a U-Lock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258</Words>
  <Application>Microsoft Office PowerPoint</Application>
  <PresentationFormat>Custom</PresentationFormat>
  <Paragraphs>52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SJSU Pride D 1</vt:lpstr>
      <vt:lpstr>SJSU Pride D 2</vt:lpstr>
      <vt:lpstr>SJSU Pride D 3</vt:lpstr>
      <vt:lpstr>Calibri</vt:lpstr>
      <vt:lpstr>SJSU Spartan</vt:lpstr>
      <vt:lpstr>Arial</vt:lpstr>
      <vt:lpstr>SJSU Pride D 4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TS_Parent and Family PPT_summer '23</dc:title>
  <dc:creator>Tiffany Olivia Rodriguez</dc:creator>
  <cp:lastModifiedBy>Adam Hall</cp:lastModifiedBy>
  <cp:revision>12</cp:revision>
  <dcterms:created xsi:type="dcterms:W3CDTF">2006-08-16T00:00:00Z</dcterms:created>
  <dcterms:modified xsi:type="dcterms:W3CDTF">2024-08-07T18:54:14Z</dcterms:modified>
  <dc:identifier>DAFmZIObkvc</dc:identifier>
</cp:coreProperties>
</file>